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62" r:id="rId2"/>
    <p:sldId id="257" r:id="rId3"/>
    <p:sldId id="263" r:id="rId4"/>
    <p:sldId id="264" r:id="rId5"/>
    <p:sldId id="265" r:id="rId6"/>
    <p:sldId id="266" r:id="rId7"/>
    <p:sldId id="267" r:id="rId8"/>
    <p:sldId id="258" r:id="rId9"/>
    <p:sldId id="261" r:id="rId10"/>
    <p:sldId id="269" r:id="rId11"/>
    <p:sldId id="270" r:id="rId12"/>
    <p:sldId id="271" r:id="rId13"/>
    <p:sldId id="268" r:id="rId14"/>
    <p:sldId id="272" r:id="rId15"/>
    <p:sldId id="273" r:id="rId16"/>
    <p:sldId id="275" r:id="rId17"/>
    <p:sldId id="274" r:id="rId18"/>
    <p:sldId id="276" r:id="rId19"/>
    <p:sldId id="284" r:id="rId20"/>
    <p:sldId id="278" r:id="rId21"/>
    <p:sldId id="279" r:id="rId22"/>
    <p:sldId id="280" r:id="rId23"/>
    <p:sldId id="281" r:id="rId24"/>
    <p:sldId id="282" r:id="rId25"/>
    <p:sldId id="283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33CC"/>
    <a:srgbClr val="FFFF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1F53C-DBEB-46C3-845F-FD10DF4BAB7B}" type="datetimeFigureOut">
              <a:rPr lang="es-ES" smtClean="0"/>
              <a:t>03/01/2016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82509-4FC2-4A43-A90B-B06D9BC252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93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82509-4FC2-4A43-A90B-B06D9BC2527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46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2C70-DDC9-4FBA-B772-B85CF1EC6E1C}" type="datetime1">
              <a:rPr lang="es-ES" smtClean="0"/>
              <a:t>03/01/2016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60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BEA6-FA40-402C-929B-97E7BBB1440B}" type="datetime1">
              <a:rPr lang="es-ES" smtClean="0"/>
              <a:t>03/01/2016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8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D7FF-2CFB-466B-8E3E-A762B86196C8}" type="datetime1">
              <a:rPr lang="es-ES" smtClean="0"/>
              <a:t>03/01/2016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629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07B1-EE86-4768-85C3-B59886BD3BE6}" type="datetime1">
              <a:rPr lang="es-ES" smtClean="0"/>
              <a:t>03/01/2016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78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AF19-4BC7-4671-9B2E-DC3732993953}" type="datetime1">
              <a:rPr lang="es-ES" smtClean="0"/>
              <a:t>03/01/2016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48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DCCDB-BEA4-4787-BC5C-30BD6BFE3AF6}" type="datetime1">
              <a:rPr lang="es-ES" smtClean="0"/>
              <a:t>03/01/2016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477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E6D9-BC79-4995-B8E0-8F49F2163BAF}" type="datetime1">
              <a:rPr lang="es-ES" smtClean="0"/>
              <a:t>03/01/2016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83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32CE-4CDF-406B-9316-17B54198CC15}" type="datetime1">
              <a:rPr lang="es-ES" smtClean="0"/>
              <a:t>03/01/2016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64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F8B1-788A-4A8A-ABA1-1C34AC6D53AC}" type="datetime1">
              <a:rPr lang="es-ES" smtClean="0"/>
              <a:t>03/01/2016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53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29D1D-CDFC-4DD1-B420-AB2EB55878B9}" type="datetime1">
              <a:rPr lang="es-ES" smtClean="0"/>
              <a:t>03/01/2016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855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132D-118B-468E-AD25-855A859E8F0E}" type="datetime1">
              <a:rPr lang="es-ES" smtClean="0"/>
              <a:t>03/01/2016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565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CDF29-7B5E-454C-8877-4FCFC035D63E}" type="datetime1">
              <a:rPr lang="es-ES" smtClean="0"/>
              <a:t>03/01/2016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49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51692" y="309488"/>
            <a:ext cx="860942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Normal </a:t>
            </a:r>
            <a:r>
              <a:rPr lang="es-ES" sz="2400" b="1" dirty="0" err="1" smtClean="0"/>
              <a:t>Mode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Analysis</a:t>
            </a:r>
            <a:r>
              <a:rPr lang="es-ES" sz="2400" b="1" dirty="0" smtClean="0"/>
              <a:t> (NMA)</a:t>
            </a:r>
          </a:p>
          <a:p>
            <a:endParaRPr lang="es-ES" sz="1600" dirty="0" smtClean="0"/>
          </a:p>
          <a:p>
            <a:endParaRPr lang="es-ES" sz="1600" dirty="0"/>
          </a:p>
          <a:p>
            <a:r>
              <a:rPr lang="es-ES" sz="1600" dirty="0" smtClean="0"/>
              <a:t>NMA </a:t>
            </a:r>
            <a:r>
              <a:rPr lang="es-ES" sz="1600" dirty="0" err="1" smtClean="0"/>
              <a:t>provides</a:t>
            </a:r>
            <a:r>
              <a:rPr lang="es-ES" sz="1600" dirty="0" smtClean="0"/>
              <a:t> </a:t>
            </a:r>
            <a:r>
              <a:rPr lang="es-ES" sz="1600" dirty="0" err="1" smtClean="0"/>
              <a:t>information</a:t>
            </a:r>
            <a:r>
              <a:rPr lang="es-ES" sz="1600" dirty="0" smtClean="0"/>
              <a:t> </a:t>
            </a:r>
            <a:r>
              <a:rPr lang="es-ES" sz="1600" dirty="0" err="1" smtClean="0"/>
              <a:t>on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equilibrium</a:t>
            </a:r>
            <a:r>
              <a:rPr lang="es-ES" sz="1600" dirty="0" smtClean="0"/>
              <a:t> </a:t>
            </a:r>
            <a:r>
              <a:rPr lang="es-ES" sz="1600" dirty="0" err="1" smtClean="0"/>
              <a:t>modes</a:t>
            </a:r>
            <a:r>
              <a:rPr lang="es-ES" sz="1600" dirty="0" smtClean="0"/>
              <a:t> accesible to a molecular </a:t>
            </a:r>
            <a:r>
              <a:rPr lang="es-ES" sz="1600" dirty="0" err="1" smtClean="0"/>
              <a:t>system</a:t>
            </a:r>
            <a:r>
              <a:rPr lang="es-ES" sz="1600" dirty="0" smtClean="0"/>
              <a:t>, </a:t>
            </a:r>
            <a:r>
              <a:rPr lang="es-ES" sz="1600" dirty="0" err="1" smtClean="0"/>
              <a:t>assuming</a:t>
            </a:r>
            <a:r>
              <a:rPr lang="es-ES" sz="1600" dirty="0" smtClean="0"/>
              <a:t> </a:t>
            </a:r>
            <a:r>
              <a:rPr lang="es-ES" sz="1600" dirty="0" err="1" smtClean="0"/>
              <a:t>that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system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 err="1" smtClean="0"/>
              <a:t>stabilized</a:t>
            </a:r>
            <a:r>
              <a:rPr lang="es-ES" sz="1600" dirty="0" smtClean="0"/>
              <a:t> </a:t>
            </a:r>
            <a:r>
              <a:rPr lang="es-ES" sz="1600" dirty="0" err="1" smtClean="0"/>
              <a:t>by</a:t>
            </a:r>
            <a:r>
              <a:rPr lang="es-ES" sz="1600" dirty="0" smtClean="0"/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harmonic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potentials</a:t>
            </a:r>
            <a:endParaRPr lang="es-ES" sz="1600" b="1" dirty="0" smtClean="0">
              <a:solidFill>
                <a:srgbClr val="0000FF"/>
              </a:solidFill>
            </a:endParaRPr>
          </a:p>
          <a:p>
            <a:endParaRPr lang="es-ES" sz="1600" dirty="0" smtClean="0"/>
          </a:p>
          <a:p>
            <a:endParaRPr lang="es-ES" sz="1600" dirty="0"/>
          </a:p>
          <a:p>
            <a:r>
              <a:rPr lang="es-ES" sz="1600" dirty="0" smtClean="0"/>
              <a:t>A </a:t>
            </a:r>
            <a:r>
              <a:rPr lang="es-ES" sz="1600" dirty="0" err="1" smtClean="0"/>
              <a:t>major</a:t>
            </a:r>
            <a:r>
              <a:rPr lang="es-ES" sz="1600" dirty="0" smtClean="0"/>
              <a:t> </a:t>
            </a:r>
            <a:r>
              <a:rPr lang="es-ES" sz="1600" dirty="0" err="1" smtClean="0"/>
              <a:t>reason</a:t>
            </a:r>
            <a:r>
              <a:rPr lang="es-ES" sz="1600" dirty="0" smtClean="0"/>
              <a:t> </a:t>
            </a:r>
            <a:r>
              <a:rPr lang="es-ES" sz="1600" dirty="0" err="1" smtClean="0"/>
              <a:t>behind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widespread</a:t>
            </a:r>
            <a:r>
              <a:rPr lang="es-ES" sz="1600" dirty="0" smtClean="0"/>
              <a:t> use of NMA to </a:t>
            </a:r>
            <a:r>
              <a:rPr lang="es-ES" sz="1600" dirty="0" err="1" smtClean="0"/>
              <a:t>study</a:t>
            </a:r>
            <a:r>
              <a:rPr lang="es-ES" sz="1600" dirty="0" smtClean="0"/>
              <a:t> </a:t>
            </a:r>
            <a:r>
              <a:rPr lang="es-ES" sz="1600" dirty="0" err="1" smtClean="0"/>
              <a:t>proteins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observation</a:t>
            </a:r>
            <a:r>
              <a:rPr lang="es-ES" sz="1600" dirty="0" smtClean="0"/>
              <a:t> </a:t>
            </a:r>
            <a:r>
              <a:rPr lang="es-ES" sz="1600" dirty="0" err="1" smtClean="0"/>
              <a:t>that</a:t>
            </a:r>
            <a:r>
              <a:rPr lang="es-ES" sz="1600" dirty="0" smtClean="0"/>
              <a:t> </a:t>
            </a:r>
            <a:r>
              <a:rPr lang="es-ES" sz="1600" b="1" dirty="0" smtClean="0">
                <a:solidFill>
                  <a:srgbClr val="0000FF"/>
                </a:solidFill>
              </a:rPr>
              <a:t>normal </a:t>
            </a:r>
            <a:r>
              <a:rPr lang="es-ES" sz="1600" b="1" dirty="0" err="1" smtClean="0">
                <a:solidFill>
                  <a:srgbClr val="0000FF"/>
                </a:solidFill>
              </a:rPr>
              <a:t>modes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dirty="0" err="1" smtClean="0"/>
              <a:t>obtained</a:t>
            </a:r>
            <a:r>
              <a:rPr lang="es-ES" sz="1600" dirty="0" smtClean="0"/>
              <a:t> </a:t>
            </a:r>
            <a:r>
              <a:rPr lang="es-ES" sz="1600" dirty="0" err="1" smtClean="0"/>
              <a:t>with</a:t>
            </a:r>
            <a:r>
              <a:rPr lang="es-ES" sz="1600" dirty="0" smtClean="0"/>
              <a:t> NMA </a:t>
            </a:r>
            <a:r>
              <a:rPr lang="es-ES" sz="1600" dirty="0" err="1" smtClean="0"/>
              <a:t>bear</a:t>
            </a:r>
            <a:r>
              <a:rPr lang="es-ES" sz="1600" dirty="0" smtClean="0"/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functional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significance</a:t>
            </a:r>
            <a:endParaRPr lang="es-ES" sz="1600" b="1" dirty="0" smtClean="0">
              <a:solidFill>
                <a:srgbClr val="0000FF"/>
              </a:solidFill>
            </a:endParaRPr>
          </a:p>
          <a:p>
            <a:endParaRPr lang="es-ES" sz="1600" dirty="0" smtClean="0"/>
          </a:p>
          <a:p>
            <a:endParaRPr lang="es-ES" sz="1600" dirty="0"/>
          </a:p>
          <a:p>
            <a:r>
              <a:rPr lang="es-ES" sz="1600" dirty="0" smtClean="0"/>
              <a:t>Normal </a:t>
            </a:r>
            <a:r>
              <a:rPr lang="es-ES" sz="1600" dirty="0" err="1" smtClean="0"/>
              <a:t>modes</a:t>
            </a:r>
            <a:r>
              <a:rPr lang="es-ES" sz="1600" dirty="0" smtClean="0"/>
              <a:t> </a:t>
            </a:r>
            <a:r>
              <a:rPr lang="es-ES" sz="1600" dirty="0" err="1" smtClean="0"/>
              <a:t>represent</a:t>
            </a:r>
            <a:r>
              <a:rPr lang="es-ES" sz="1600" dirty="0" smtClean="0"/>
              <a:t> </a:t>
            </a:r>
            <a:r>
              <a:rPr lang="es-ES" sz="1600" dirty="0" err="1" smtClean="0"/>
              <a:t>conformational</a:t>
            </a:r>
            <a:r>
              <a:rPr lang="es-ES" sz="1600" dirty="0" smtClean="0"/>
              <a:t> </a:t>
            </a:r>
            <a:r>
              <a:rPr lang="es-ES" sz="1600" dirty="0" err="1" smtClean="0"/>
              <a:t>changes</a:t>
            </a:r>
            <a:r>
              <a:rPr lang="es-ES" sz="1600" dirty="0" smtClean="0"/>
              <a:t> </a:t>
            </a:r>
            <a:r>
              <a:rPr lang="es-ES" sz="1600" dirty="0" err="1" smtClean="0"/>
              <a:t>along</a:t>
            </a:r>
            <a:r>
              <a:rPr lang="es-ES" sz="1600" dirty="0" smtClean="0"/>
              <a:t> </a:t>
            </a:r>
            <a:r>
              <a:rPr lang="es-ES" sz="1600" dirty="0" err="1" smtClean="0"/>
              <a:t>directions</a:t>
            </a:r>
            <a:r>
              <a:rPr lang="es-ES" sz="1600" dirty="0" smtClean="0"/>
              <a:t> (principal </a:t>
            </a:r>
            <a:r>
              <a:rPr lang="es-ES" sz="1600" dirty="0" err="1" smtClean="0"/>
              <a:t>axes</a:t>
            </a:r>
            <a:r>
              <a:rPr lang="es-ES" sz="1600" dirty="0" smtClean="0"/>
              <a:t>) </a:t>
            </a:r>
            <a:r>
              <a:rPr lang="es-ES" sz="1600" dirty="0" err="1" smtClean="0"/>
              <a:t>that</a:t>
            </a:r>
            <a:r>
              <a:rPr lang="es-ES" sz="1600" dirty="0" smtClean="0"/>
              <a:t> </a:t>
            </a:r>
            <a:r>
              <a:rPr lang="es-ES" sz="1600" dirty="0" err="1" smtClean="0"/>
              <a:t>require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least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energy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for</a:t>
            </a:r>
            <a:r>
              <a:rPr lang="es-ES" sz="1600" b="1" dirty="0" smtClean="0">
                <a:solidFill>
                  <a:srgbClr val="0000FF"/>
                </a:solidFill>
              </a:rPr>
              <a:t> a </a:t>
            </a:r>
            <a:r>
              <a:rPr lang="es-ES" sz="1600" b="1" dirty="0" err="1" smtClean="0">
                <a:solidFill>
                  <a:srgbClr val="0000FF"/>
                </a:solidFill>
              </a:rPr>
              <a:t>given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deformation</a:t>
            </a:r>
            <a:r>
              <a:rPr lang="es-ES" sz="1600" dirty="0" smtClean="0"/>
              <a:t>. </a:t>
            </a:r>
            <a:r>
              <a:rPr lang="es-ES" sz="1600" dirty="0" err="1" smtClean="0"/>
              <a:t>Given</a:t>
            </a:r>
            <a:r>
              <a:rPr lang="es-ES" sz="1600" dirty="0" smtClean="0"/>
              <a:t> </a:t>
            </a:r>
            <a:r>
              <a:rPr lang="es-ES" sz="1600" dirty="0" err="1" smtClean="0"/>
              <a:t>that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energy</a:t>
            </a:r>
            <a:r>
              <a:rPr lang="es-ES" sz="1600" dirty="0" smtClean="0"/>
              <a:t> </a:t>
            </a:r>
            <a:r>
              <a:rPr lang="es-ES" sz="1600" dirty="0" err="1" smtClean="0"/>
              <a:t>landscape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 err="1" smtClean="0"/>
              <a:t>defined</a:t>
            </a:r>
            <a:r>
              <a:rPr lang="es-ES" sz="1600" dirty="0" smtClean="0"/>
              <a:t> </a:t>
            </a:r>
            <a:r>
              <a:rPr lang="es-ES" sz="1600" dirty="0" err="1" smtClean="0"/>
              <a:t>by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molecular </a:t>
            </a:r>
            <a:r>
              <a:rPr lang="es-ES" sz="1600" dirty="0" err="1" smtClean="0"/>
              <a:t>structure</a:t>
            </a:r>
            <a:r>
              <a:rPr lang="es-ES" sz="1600" dirty="0" smtClean="0"/>
              <a:t>, </a:t>
            </a:r>
            <a:r>
              <a:rPr lang="es-ES" sz="1600" dirty="0" err="1" smtClean="0"/>
              <a:t>the</a:t>
            </a:r>
            <a:r>
              <a:rPr lang="es-ES" sz="1600" dirty="0" smtClean="0"/>
              <a:t> normal </a:t>
            </a:r>
            <a:r>
              <a:rPr lang="es-ES" sz="1600" dirty="0" err="1" smtClean="0"/>
              <a:t>modes</a:t>
            </a:r>
            <a:r>
              <a:rPr lang="es-ES" sz="1600" dirty="0" smtClean="0"/>
              <a:t> are </a:t>
            </a:r>
            <a:r>
              <a:rPr lang="es-ES" sz="1600" b="1" dirty="0" err="1" smtClean="0">
                <a:solidFill>
                  <a:srgbClr val="0000FF"/>
                </a:solidFill>
              </a:rPr>
              <a:t>structure-encoded</a:t>
            </a:r>
            <a:r>
              <a:rPr lang="es-ES" sz="1600" dirty="0" smtClean="0"/>
              <a:t> </a:t>
            </a:r>
            <a:r>
              <a:rPr lang="es-ES" sz="1600" dirty="0" err="1" smtClean="0"/>
              <a:t>by</a:t>
            </a:r>
            <a:r>
              <a:rPr lang="es-ES" sz="1600" dirty="0" smtClean="0"/>
              <a:t> </a:t>
            </a:r>
            <a:r>
              <a:rPr lang="es-ES" sz="1600" dirty="0" err="1" smtClean="0"/>
              <a:t>definition</a:t>
            </a:r>
            <a:endParaRPr lang="es-ES" sz="1600" dirty="0" smtClean="0"/>
          </a:p>
          <a:p>
            <a:endParaRPr lang="es-ES" sz="1600" dirty="0" smtClean="0"/>
          </a:p>
          <a:p>
            <a:endParaRPr lang="es-ES" sz="1600" dirty="0"/>
          </a:p>
          <a:p>
            <a:r>
              <a:rPr lang="es-ES" sz="1600" dirty="0" smtClean="0"/>
              <a:t>A </a:t>
            </a:r>
            <a:r>
              <a:rPr lang="es-ES" sz="1600" dirty="0" err="1" smtClean="0"/>
              <a:t>striking</a:t>
            </a:r>
            <a:r>
              <a:rPr lang="es-ES" sz="1600" dirty="0" smtClean="0"/>
              <a:t> </a:t>
            </a:r>
            <a:r>
              <a:rPr lang="es-ES" sz="1600" dirty="0" err="1" smtClean="0"/>
              <a:t>feature</a:t>
            </a:r>
            <a:r>
              <a:rPr lang="es-ES" sz="1600" dirty="0" smtClean="0"/>
              <a:t> of NMA of </a:t>
            </a:r>
            <a:r>
              <a:rPr lang="es-ES" sz="1600" dirty="0" err="1" smtClean="0"/>
              <a:t>proteins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observed</a:t>
            </a:r>
            <a:r>
              <a:rPr lang="es-ES" sz="1600" dirty="0" smtClean="0"/>
              <a:t> </a:t>
            </a:r>
            <a:r>
              <a:rPr lang="es-ES" sz="1600" i="1" dirty="0" err="1" smtClean="0"/>
              <a:t>robustness</a:t>
            </a:r>
            <a:r>
              <a:rPr lang="es-ES" sz="1600" dirty="0" smtClean="0"/>
              <a:t> of </a:t>
            </a:r>
            <a:r>
              <a:rPr lang="es-ES" sz="1600" dirty="0" err="1" smtClean="0"/>
              <a:t>the</a:t>
            </a:r>
            <a:r>
              <a:rPr lang="es-ES" sz="1600" dirty="0" smtClean="0"/>
              <a:t> normal </a:t>
            </a:r>
            <a:r>
              <a:rPr lang="es-ES" sz="1600" dirty="0" err="1" smtClean="0"/>
              <a:t>modes</a:t>
            </a:r>
            <a:r>
              <a:rPr lang="es-ES" sz="1600" dirty="0" smtClean="0"/>
              <a:t> to </a:t>
            </a:r>
            <a:r>
              <a:rPr lang="es-ES" sz="1600" dirty="0" err="1" smtClean="0"/>
              <a:t>details</a:t>
            </a:r>
            <a:r>
              <a:rPr lang="es-ES" sz="1600" dirty="0" smtClean="0"/>
              <a:t> in </a:t>
            </a:r>
            <a:r>
              <a:rPr lang="es-ES" sz="1600" dirty="0" err="1" smtClean="0"/>
              <a:t>atomic</a:t>
            </a:r>
            <a:r>
              <a:rPr lang="es-ES" sz="1600" dirty="0" smtClean="0"/>
              <a:t> </a:t>
            </a:r>
            <a:r>
              <a:rPr lang="es-ES" sz="1600" dirty="0" err="1" smtClean="0"/>
              <a:t>coordinates</a:t>
            </a:r>
            <a:r>
              <a:rPr lang="es-ES" sz="1600" dirty="0" smtClean="0"/>
              <a:t> </a:t>
            </a:r>
            <a:r>
              <a:rPr lang="es-ES" sz="1600" dirty="0" err="1" smtClean="0"/>
              <a:t>or</a:t>
            </a:r>
            <a:r>
              <a:rPr lang="es-ES" sz="1600" dirty="0" smtClean="0"/>
              <a:t> </a:t>
            </a:r>
            <a:r>
              <a:rPr lang="es-ES" sz="1600" dirty="0" err="1" smtClean="0"/>
              <a:t>specific</a:t>
            </a:r>
            <a:r>
              <a:rPr lang="es-ES" sz="1600" dirty="0" smtClean="0"/>
              <a:t> </a:t>
            </a:r>
            <a:r>
              <a:rPr lang="es-ES" sz="1600" dirty="0" err="1" smtClean="0"/>
              <a:t>interatomic</a:t>
            </a:r>
            <a:r>
              <a:rPr lang="es-ES" sz="1600" dirty="0" smtClean="0"/>
              <a:t> </a:t>
            </a:r>
            <a:r>
              <a:rPr lang="es-ES" sz="1600" dirty="0" err="1" smtClean="0"/>
              <a:t>interactions</a:t>
            </a:r>
            <a:r>
              <a:rPr lang="es-ES" sz="1600" dirty="0" smtClean="0"/>
              <a:t>.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b="1" dirty="0" smtClean="0">
                <a:solidFill>
                  <a:srgbClr val="0000FF"/>
                </a:solidFill>
              </a:rPr>
              <a:t>normal </a:t>
            </a:r>
            <a:r>
              <a:rPr lang="es-ES" sz="1600" b="1" dirty="0" err="1" smtClean="0">
                <a:solidFill>
                  <a:srgbClr val="0000FF"/>
                </a:solidFill>
              </a:rPr>
              <a:t>modes</a:t>
            </a:r>
            <a:r>
              <a:rPr lang="es-ES" sz="1600" b="1" dirty="0" smtClean="0">
                <a:solidFill>
                  <a:srgbClr val="0000FF"/>
                </a:solidFill>
              </a:rPr>
              <a:t> are </a:t>
            </a:r>
            <a:r>
              <a:rPr lang="es-ES" sz="1600" b="1" dirty="0" err="1" smtClean="0">
                <a:solidFill>
                  <a:srgbClr val="0000FF"/>
                </a:solidFill>
              </a:rPr>
              <a:t>defined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by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the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entire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structure</a:t>
            </a:r>
            <a:r>
              <a:rPr lang="es-ES" sz="1600" b="1" dirty="0" smtClean="0">
                <a:solidFill>
                  <a:srgbClr val="0000FF"/>
                </a:solidFill>
              </a:rPr>
              <a:t> (</a:t>
            </a:r>
            <a:r>
              <a:rPr lang="es-ES" sz="1600" b="1" dirty="0" err="1" smtClean="0">
                <a:solidFill>
                  <a:srgbClr val="0000FF"/>
                </a:solidFill>
              </a:rPr>
              <a:t>architecture</a:t>
            </a:r>
            <a:r>
              <a:rPr lang="es-ES" sz="1600" b="1" dirty="0" smtClean="0">
                <a:solidFill>
                  <a:srgbClr val="0000FF"/>
                </a:solidFill>
              </a:rPr>
              <a:t>)</a:t>
            </a:r>
          </a:p>
          <a:p>
            <a:endParaRPr lang="es-ES" sz="1600" dirty="0" smtClean="0"/>
          </a:p>
          <a:p>
            <a:endParaRPr lang="es-ES" sz="1600" dirty="0"/>
          </a:p>
          <a:p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property</a:t>
            </a:r>
            <a:r>
              <a:rPr lang="es-ES" sz="1600" dirty="0" smtClean="0"/>
              <a:t> </a:t>
            </a:r>
            <a:r>
              <a:rPr lang="es-ES" sz="1600" dirty="0" err="1" smtClean="0"/>
              <a:t>that</a:t>
            </a:r>
            <a:r>
              <a:rPr lang="es-ES" sz="1600" dirty="0" smtClean="0"/>
              <a:t> </a:t>
            </a:r>
            <a:r>
              <a:rPr lang="es-ES" sz="1600" dirty="0" err="1" smtClean="0"/>
              <a:t>apparently</a:t>
            </a:r>
            <a:r>
              <a:rPr lang="es-ES" sz="1600" dirty="0" smtClean="0"/>
              <a:t> </a:t>
            </a:r>
            <a:r>
              <a:rPr lang="es-ES" sz="1600" dirty="0" err="1" smtClean="0"/>
              <a:t>dominates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shape</a:t>
            </a:r>
            <a:r>
              <a:rPr lang="es-ES" sz="1600" dirty="0" smtClean="0"/>
              <a:t> of normal </a:t>
            </a:r>
            <a:r>
              <a:rPr lang="es-ES" sz="1600" dirty="0" err="1" smtClean="0"/>
              <a:t>modes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b="1" i="1" dirty="0" err="1" smtClean="0">
                <a:solidFill>
                  <a:srgbClr val="00B050"/>
                </a:solidFill>
              </a:rPr>
              <a:t>network</a:t>
            </a:r>
            <a:r>
              <a:rPr lang="es-ES" sz="1600" b="1" i="1" dirty="0" smtClean="0">
                <a:solidFill>
                  <a:srgbClr val="00B050"/>
                </a:solidFill>
              </a:rPr>
              <a:t> of inter-</a:t>
            </a:r>
            <a:r>
              <a:rPr lang="es-ES" sz="1600" b="1" i="1" dirty="0" err="1" smtClean="0">
                <a:solidFill>
                  <a:srgbClr val="00B050"/>
                </a:solidFill>
              </a:rPr>
              <a:t>residue</a:t>
            </a:r>
            <a:r>
              <a:rPr lang="es-ES" sz="1600" b="1" i="1" dirty="0" smtClean="0">
                <a:solidFill>
                  <a:srgbClr val="00B050"/>
                </a:solidFill>
              </a:rPr>
              <a:t> </a:t>
            </a:r>
            <a:r>
              <a:rPr lang="es-ES" sz="1600" b="1" i="1" dirty="0" err="1" smtClean="0">
                <a:solidFill>
                  <a:srgbClr val="00B050"/>
                </a:solidFill>
              </a:rPr>
              <a:t>contacts</a:t>
            </a:r>
            <a:r>
              <a:rPr lang="es-ES" sz="1600" dirty="0" smtClean="0"/>
              <a:t>, </a:t>
            </a:r>
            <a:r>
              <a:rPr lang="es-ES" sz="1600" dirty="0" err="1" smtClean="0"/>
              <a:t>which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a </a:t>
            </a:r>
            <a:r>
              <a:rPr lang="es-ES" sz="1600" dirty="0" err="1" smtClean="0"/>
              <a:t>purely</a:t>
            </a:r>
            <a:r>
              <a:rPr lang="es-ES" sz="1600" dirty="0" smtClean="0"/>
              <a:t> </a:t>
            </a:r>
            <a:r>
              <a:rPr lang="es-ES" sz="1600" dirty="0" err="1" smtClean="0"/>
              <a:t>geometrical</a:t>
            </a:r>
            <a:r>
              <a:rPr lang="es-ES" sz="1600" dirty="0" smtClean="0"/>
              <a:t> </a:t>
            </a:r>
            <a:r>
              <a:rPr lang="es-ES" sz="1600" dirty="0" err="1" smtClean="0"/>
              <a:t>quantity</a:t>
            </a:r>
            <a:r>
              <a:rPr lang="es-ES" sz="1600" dirty="0" smtClean="0"/>
              <a:t> </a:t>
            </a:r>
            <a:r>
              <a:rPr lang="es-ES" sz="1600" dirty="0" err="1" smtClean="0"/>
              <a:t>defined</a:t>
            </a:r>
            <a:r>
              <a:rPr lang="es-ES" sz="1600" dirty="0" smtClean="0"/>
              <a:t> </a:t>
            </a:r>
            <a:r>
              <a:rPr lang="es-ES" sz="1600" dirty="0" err="1" smtClean="0"/>
              <a:t>by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overall</a:t>
            </a:r>
            <a:r>
              <a:rPr lang="es-ES" sz="1600" dirty="0" smtClean="0"/>
              <a:t> </a:t>
            </a:r>
            <a:r>
              <a:rPr lang="es-ES" sz="1600" dirty="0" err="1" smtClean="0"/>
              <a:t>shape</a:t>
            </a:r>
            <a:r>
              <a:rPr lang="es-ES" sz="1600" dirty="0" smtClean="0"/>
              <a:t> and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contact</a:t>
            </a:r>
            <a:endParaRPr lang="es-ES" sz="1600" dirty="0" smtClean="0"/>
          </a:p>
          <a:p>
            <a:r>
              <a:rPr lang="es-ES" sz="1600" dirty="0" err="1" smtClean="0"/>
              <a:t>topology</a:t>
            </a:r>
            <a:r>
              <a:rPr lang="es-ES" sz="1600" dirty="0" smtClean="0"/>
              <a:t> of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protein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89041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3" y="882795"/>
            <a:ext cx="6530951" cy="303138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10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4332508" y="113154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rgbClr val="0000FF"/>
                </a:solidFill>
              </a:rPr>
              <a:t>Chain</a:t>
            </a:r>
            <a:r>
              <a:rPr lang="es-ES" b="1" dirty="0" smtClean="0">
                <a:solidFill>
                  <a:srgbClr val="0000FF"/>
                </a:solidFill>
              </a:rPr>
              <a:t> A</a:t>
            </a:r>
            <a:endParaRPr lang="es-ES" b="1" dirty="0">
              <a:solidFill>
                <a:srgbClr val="0000FF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08" y="3818940"/>
            <a:ext cx="6603042" cy="290253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342126" y="408891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rgbClr val="0000FF"/>
                </a:solidFill>
              </a:rPr>
              <a:t>Chain</a:t>
            </a:r>
            <a:r>
              <a:rPr lang="es-ES" b="1" dirty="0" smtClean="0">
                <a:solidFill>
                  <a:srgbClr val="0000FF"/>
                </a:solidFill>
              </a:rPr>
              <a:t> B</a:t>
            </a:r>
            <a:endParaRPr lang="es-ES" b="1" dirty="0">
              <a:solidFill>
                <a:srgbClr val="0000FF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17899" y="168394"/>
            <a:ext cx="8451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Abscisic acid receptor from </a:t>
            </a:r>
            <a:r>
              <a:rPr lang="en-US" sz="1600" i="1" dirty="0" smtClean="0"/>
              <a:t>Arabidopsis</a:t>
            </a:r>
            <a:r>
              <a:rPr lang="en-US" sz="1600" dirty="0" smtClean="0"/>
              <a:t> (3K3K).</a:t>
            </a:r>
          </a:p>
          <a:p>
            <a:r>
              <a:rPr lang="en-US" sz="1600" dirty="0" smtClean="0"/>
              <a:t>B factors calculated with </a:t>
            </a:r>
            <a:r>
              <a:rPr lang="en-US" sz="1600" b="1" dirty="0" smtClean="0"/>
              <a:t>ANM</a:t>
            </a:r>
            <a:r>
              <a:rPr lang="en-US" sz="1600" dirty="0" smtClean="0"/>
              <a:t> and </a:t>
            </a:r>
            <a:r>
              <a:rPr lang="en-US" sz="1600" b="1" dirty="0" smtClean="0"/>
              <a:t>GNM</a:t>
            </a:r>
            <a:r>
              <a:rPr lang="en-US" sz="1600" dirty="0" smtClean="0"/>
              <a:t> compared with experimental data in 3K3K crystal structure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50652" y="654887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6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11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3" y="1393562"/>
            <a:ext cx="7387791" cy="409283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50652" y="654887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454549" y="443782"/>
            <a:ext cx="616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Abscisic acid receptor from </a:t>
            </a:r>
            <a:r>
              <a:rPr lang="en-US" sz="1600" i="1" dirty="0" smtClean="0"/>
              <a:t>Arabidopsis</a:t>
            </a:r>
            <a:r>
              <a:rPr lang="en-US" sz="1600" dirty="0" smtClean="0"/>
              <a:t> (3K3K).</a:t>
            </a:r>
          </a:p>
          <a:p>
            <a:r>
              <a:rPr lang="en-US" sz="1600" dirty="0" smtClean="0"/>
              <a:t>Experimental B factors </a:t>
            </a:r>
            <a:r>
              <a:rPr lang="en-US" sz="1600" dirty="0"/>
              <a:t>in </a:t>
            </a:r>
            <a:r>
              <a:rPr lang="en-US" sz="1600" dirty="0" smtClean="0"/>
              <a:t>the 3K3K </a:t>
            </a:r>
            <a:r>
              <a:rPr lang="en-US" sz="1600" dirty="0"/>
              <a:t>crystal </a:t>
            </a:r>
            <a:r>
              <a:rPr lang="en-US" sz="1600" dirty="0" smtClean="0"/>
              <a:t>structure for chains A and B</a:t>
            </a:r>
          </a:p>
        </p:txBody>
      </p:sp>
    </p:spTree>
    <p:extLst>
      <p:ext uri="{BB962C8B-B14F-4D97-AF65-F5344CB8AC3E}">
        <p14:creationId xmlns:p14="http://schemas.microsoft.com/office/powerpoint/2010/main" val="3468099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12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059564" y="217512"/>
            <a:ext cx="419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Protein-protein</a:t>
            </a:r>
            <a:r>
              <a:rPr lang="es-ES" sz="2400" b="1" dirty="0" smtClean="0"/>
              <a:t> interfaces. PISA</a:t>
            </a:r>
            <a:endParaRPr lang="es-ES" sz="24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8" y="1436915"/>
            <a:ext cx="7805388" cy="47563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63959" y="770255"/>
            <a:ext cx="467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</a:rPr>
              <a:t>www.ebi.ac.uk/msd-srv/prot_int/pistart.html</a:t>
            </a:r>
          </a:p>
        </p:txBody>
      </p:sp>
    </p:spTree>
    <p:extLst>
      <p:ext uri="{BB962C8B-B14F-4D97-AF65-F5344CB8AC3E}">
        <p14:creationId xmlns:p14="http://schemas.microsoft.com/office/powerpoint/2010/main" val="1246216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13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96" y="1214882"/>
            <a:ext cx="6949948" cy="518795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842188" y="770255"/>
            <a:ext cx="490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</a:rPr>
              <a:t>omictools.com/protein-hot-spots-c1159-p1.html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2188" y="210255"/>
            <a:ext cx="4845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Protein-protein</a:t>
            </a:r>
            <a:r>
              <a:rPr lang="es-ES" sz="2400" b="1" dirty="0" smtClean="0"/>
              <a:t> interfaces. Hot spots</a:t>
            </a:r>
            <a:endParaRPr lang="es-E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307596" y="3577771"/>
            <a:ext cx="4104000" cy="432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46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16" y="223280"/>
            <a:ext cx="2690079" cy="492062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59441" y="5216329"/>
            <a:ext cx="265168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3WIH</a:t>
            </a:r>
            <a:r>
              <a:rPr lang="en-US" sz="1400" dirty="0" smtClean="0">
                <a:latin typeface="Arial Narrow" panose="020B0606020202030204" pitchFamily="34" charset="0"/>
              </a:rPr>
              <a:t>   </a:t>
            </a:r>
            <a:r>
              <a:rPr lang="en-US" sz="1200" dirty="0" smtClean="0">
                <a:latin typeface="Arial Narrow" panose="020B0606020202030204" pitchFamily="34" charset="0"/>
              </a:rPr>
              <a:t>(SEP 2013; article FEB 2015)</a:t>
            </a:r>
            <a:endParaRPr lang="en-US" sz="1200" dirty="0">
              <a:latin typeface="Arial Narrow" panose="020B0606020202030204" pitchFamily="34" charset="0"/>
            </a:endParaRPr>
          </a:p>
          <a:p>
            <a:r>
              <a:rPr lang="en-US" sz="1200" dirty="0" smtClean="0">
                <a:latin typeface="Arial Narrow" panose="020B0606020202030204" pitchFamily="34" charset="0"/>
              </a:rPr>
              <a:t>CRYSTAL </a:t>
            </a:r>
            <a:r>
              <a:rPr lang="en-US" sz="1200" dirty="0">
                <a:latin typeface="Arial Narrow" panose="020B0606020202030204" pitchFamily="34" charset="0"/>
              </a:rPr>
              <a:t>STRUCTURE OF THE THIRD </a:t>
            </a:r>
            <a:endParaRPr lang="en-US" sz="1200" dirty="0" smtClean="0">
              <a:latin typeface="Arial Narrow" panose="020B0606020202030204" pitchFamily="34" charset="0"/>
            </a:endParaRPr>
          </a:p>
          <a:p>
            <a:r>
              <a:rPr lang="en-US" sz="1200" dirty="0" smtClean="0">
                <a:latin typeface="Arial Narrow" panose="020B0606020202030204" pitchFamily="34" charset="0"/>
              </a:rPr>
              <a:t>FIBRONECTIN DOMAIN </a:t>
            </a:r>
            <a:r>
              <a:rPr lang="en-US" sz="1200" dirty="0">
                <a:latin typeface="Arial Narrow" panose="020B0606020202030204" pitchFamily="34" charset="0"/>
              </a:rPr>
              <a:t>(</a:t>
            </a:r>
            <a:r>
              <a:rPr lang="en-US" sz="1200" dirty="0" smtClean="0">
                <a:solidFill>
                  <a:srgbClr val="FF33CC"/>
                </a:solidFill>
                <a:latin typeface="Arial Narrow" panose="020B0606020202030204" pitchFamily="34" charset="0"/>
              </a:rPr>
              <a:t>FN3</a:t>
            </a:r>
            <a:r>
              <a:rPr lang="en-US" sz="1200" dirty="0" smtClean="0">
                <a:latin typeface="Arial Narrow" panose="020B0606020202030204" pitchFamily="34" charset="0"/>
              </a:rPr>
              <a:t>) OF HUMAN</a:t>
            </a:r>
          </a:p>
          <a:p>
            <a:r>
              <a:rPr lang="en-US" sz="1200" dirty="0" smtClean="0">
                <a:latin typeface="Arial Narrow" panose="020B0606020202030204" pitchFamily="34" charset="0"/>
              </a:rPr>
              <a:t>ROBO1 IN </a:t>
            </a:r>
            <a:r>
              <a:rPr lang="en-US" sz="1200" dirty="0">
                <a:latin typeface="Arial Narrow" panose="020B0606020202030204" pitchFamily="34" charset="0"/>
              </a:rPr>
              <a:t>COMPLEX </a:t>
            </a:r>
            <a:r>
              <a:rPr lang="en-US" sz="1200" dirty="0" smtClean="0">
                <a:latin typeface="Arial Narrow" panose="020B0606020202030204" pitchFamily="34" charset="0"/>
              </a:rPr>
              <a:t>WITH THE </a:t>
            </a:r>
            <a:r>
              <a:rPr lang="en-US" sz="1200" dirty="0">
                <a:solidFill>
                  <a:srgbClr val="00B050"/>
                </a:solidFill>
                <a:latin typeface="Arial Narrow" panose="020B0606020202030204" pitchFamily="34" charset="0"/>
              </a:rPr>
              <a:t>FAB </a:t>
            </a:r>
            <a:endParaRPr lang="en-US" sz="12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US" sz="12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FR</a:t>
            </a:r>
            <a:r>
              <a:rPr lang="en-US" sz="1200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AGMENT</a:t>
            </a:r>
            <a:r>
              <a:rPr lang="en-US" sz="12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smtClean="0">
                <a:latin typeface="Arial Narrow" panose="020B0606020202030204" pitchFamily="34" charset="0"/>
              </a:rPr>
              <a:t>OF MURINE MONOCLONAL</a:t>
            </a:r>
          </a:p>
          <a:p>
            <a:r>
              <a:rPr lang="en-US" sz="1200" dirty="0" smtClean="0">
                <a:latin typeface="Arial Narrow" panose="020B0606020202030204" pitchFamily="34" charset="0"/>
              </a:rPr>
              <a:t>ANTIBODY B2212A</a:t>
            </a:r>
            <a:endParaRPr lang="es-ES" sz="1200" dirty="0">
              <a:latin typeface="Arial Narrow" panose="020B0606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0652" y="654887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143" y="150709"/>
            <a:ext cx="5359485" cy="20849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43" y="2342280"/>
            <a:ext cx="5257885" cy="20603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43" y="4402606"/>
            <a:ext cx="5323200" cy="2078023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1032706" y="1572452"/>
            <a:ext cx="2617637" cy="11815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2829592" y="4619154"/>
            <a:ext cx="820751" cy="7882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V="1">
            <a:off x="2440839" y="616857"/>
            <a:ext cx="918417" cy="22660"/>
          </a:xfrm>
          <a:prstGeom prst="straightConnector1">
            <a:avLst/>
          </a:prstGeom>
          <a:ln w="127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1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6451324" y="6356350"/>
            <a:ext cx="2057400" cy="365125"/>
          </a:xfrm>
        </p:spPr>
        <p:txBody>
          <a:bodyPr/>
          <a:lstStyle/>
          <a:p>
            <a:fld id="{0FC578BD-D0B5-42D9-9EBA-E33CDBF3EE52}" type="slidenum">
              <a:rPr lang="es-ES" smtClean="0"/>
              <a:t>15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3828729" y="18438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SURFNET</a:t>
            </a:r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" y="744571"/>
            <a:ext cx="8544340" cy="26722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38" y="3752890"/>
            <a:ext cx="2183269" cy="246238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18660" y="3801071"/>
            <a:ext cx="25656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/>
              <a:t>Protein-inhibitor</a:t>
            </a:r>
            <a:r>
              <a:rPr lang="es-ES" sz="1400" dirty="0" smtClean="0"/>
              <a:t> </a:t>
            </a:r>
            <a:r>
              <a:rPr lang="es-ES" sz="1400" b="1" dirty="0" err="1" smtClean="0"/>
              <a:t>complex</a:t>
            </a:r>
            <a:r>
              <a:rPr lang="es-ES" sz="1400" dirty="0" smtClean="0"/>
              <a:t> (</a:t>
            </a:r>
            <a:r>
              <a:rPr lang="es-ES" sz="1400" dirty="0" smtClean="0">
                <a:latin typeface="Arial Narrow" panose="020B0606020202030204" pitchFamily="34" charset="0"/>
              </a:rPr>
              <a:t>3ER5</a:t>
            </a:r>
            <a:r>
              <a:rPr lang="es-ES" sz="1400" dirty="0" smtClean="0"/>
              <a:t>)</a:t>
            </a:r>
          </a:p>
          <a:p>
            <a:endParaRPr lang="es-ES" sz="800" dirty="0" smtClean="0"/>
          </a:p>
          <a:p>
            <a:r>
              <a:rPr lang="es-ES" sz="1400" dirty="0" err="1" smtClean="0"/>
              <a:t>Protein</a:t>
            </a:r>
            <a:r>
              <a:rPr lang="es-ES" sz="1400" dirty="0"/>
              <a:t>: </a:t>
            </a:r>
            <a:r>
              <a:rPr lang="es-ES" sz="1400" dirty="0" err="1"/>
              <a:t>aspartic</a:t>
            </a:r>
            <a:r>
              <a:rPr lang="es-ES" sz="1400" dirty="0"/>
              <a:t> </a:t>
            </a:r>
            <a:r>
              <a:rPr lang="es-ES" sz="1400" dirty="0" err="1"/>
              <a:t>protease</a:t>
            </a:r>
            <a:r>
              <a:rPr lang="es-ES" sz="1400" dirty="0"/>
              <a:t> </a:t>
            </a:r>
            <a:endParaRPr lang="es-ES" sz="1400" dirty="0" smtClean="0"/>
          </a:p>
          <a:p>
            <a:r>
              <a:rPr lang="es-ES" sz="1400" dirty="0" err="1" smtClean="0"/>
              <a:t>endothiapepsin</a:t>
            </a:r>
            <a:r>
              <a:rPr lang="es-ES" sz="1400" dirty="0" smtClean="0"/>
              <a:t> </a:t>
            </a:r>
            <a:r>
              <a:rPr lang="es-ES" sz="1400" dirty="0"/>
              <a:t>(</a:t>
            </a:r>
            <a:r>
              <a:rPr lang="es-ES" sz="1400" i="1" dirty="0" err="1" smtClean="0"/>
              <a:t>yellow</a:t>
            </a:r>
            <a:r>
              <a:rPr lang="es-ES" sz="1400" dirty="0" smtClean="0"/>
              <a:t>)</a:t>
            </a:r>
          </a:p>
          <a:p>
            <a:endParaRPr lang="es-ES" sz="800" dirty="0" smtClean="0"/>
          </a:p>
          <a:p>
            <a:r>
              <a:rPr lang="es-ES" sz="1400" dirty="0" err="1" smtClean="0"/>
              <a:t>Inhibitor</a:t>
            </a:r>
            <a:r>
              <a:rPr lang="es-ES" sz="1400" dirty="0" smtClean="0"/>
              <a:t>: </a:t>
            </a:r>
            <a:r>
              <a:rPr lang="es-ES" sz="1400" dirty="0" err="1"/>
              <a:t>pepstatin</a:t>
            </a:r>
            <a:r>
              <a:rPr lang="es-ES" sz="1400" dirty="0"/>
              <a:t> (</a:t>
            </a:r>
            <a:r>
              <a:rPr lang="es-ES" sz="1400" i="1" dirty="0"/>
              <a:t>red</a:t>
            </a:r>
            <a:r>
              <a:rPr lang="es-ES" sz="1400" dirty="0" smtClean="0"/>
              <a:t>) </a:t>
            </a:r>
          </a:p>
          <a:p>
            <a:endParaRPr lang="en-US" sz="800" dirty="0" smtClean="0"/>
          </a:p>
          <a:p>
            <a:r>
              <a:rPr lang="en-US" sz="1400" dirty="0" smtClean="0"/>
              <a:t>The </a:t>
            </a:r>
            <a:r>
              <a:rPr lang="en-US" sz="1400" b="1" dirty="0">
                <a:solidFill>
                  <a:srgbClr val="0000FF"/>
                </a:solidFill>
              </a:rPr>
              <a:t>gap regions </a:t>
            </a:r>
            <a:r>
              <a:rPr lang="en-US" sz="1400" dirty="0"/>
              <a:t>between </a:t>
            </a:r>
            <a:r>
              <a:rPr lang="en-US" sz="1400" dirty="0" smtClean="0"/>
              <a:t>the</a:t>
            </a:r>
          </a:p>
          <a:p>
            <a:r>
              <a:rPr lang="en-US" sz="1400" dirty="0" smtClean="0"/>
              <a:t>two </a:t>
            </a:r>
            <a:r>
              <a:rPr lang="en-US" sz="1400" dirty="0"/>
              <a:t>surfaces are shown in </a:t>
            </a:r>
            <a:r>
              <a:rPr lang="en-US" sz="1400" i="1" dirty="0" smtClean="0"/>
              <a:t>blue</a:t>
            </a:r>
            <a:r>
              <a:rPr lang="en-US" sz="1400" dirty="0" smtClean="0"/>
              <a:t> </a:t>
            </a:r>
            <a:endParaRPr lang="es-ES" sz="1400" u="sng" dirty="0"/>
          </a:p>
        </p:txBody>
      </p:sp>
      <p:sp>
        <p:nvSpPr>
          <p:cNvPr id="8" name="CuadroTexto 7"/>
          <p:cNvSpPr txBox="1"/>
          <p:nvPr/>
        </p:nvSpPr>
        <p:spPr>
          <a:xfrm>
            <a:off x="218660" y="7445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102782" y="380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288" y="3820527"/>
            <a:ext cx="2235091" cy="251588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870039" y="3820527"/>
            <a:ext cx="246061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Gap </a:t>
            </a:r>
            <a:r>
              <a:rPr lang="es-ES" sz="1400" dirty="0" err="1" smtClean="0"/>
              <a:t>regions</a:t>
            </a:r>
            <a:r>
              <a:rPr lang="es-ES" sz="1400" dirty="0" smtClean="0"/>
              <a:t> in a </a:t>
            </a:r>
            <a:r>
              <a:rPr lang="es-ES" sz="1400" b="1" dirty="0" err="1" smtClean="0"/>
              <a:t>protein</a:t>
            </a:r>
            <a:r>
              <a:rPr lang="es-ES" sz="1400" dirty="0" smtClean="0"/>
              <a:t> (</a:t>
            </a:r>
            <a:r>
              <a:rPr lang="es-ES" sz="1400" dirty="0" smtClean="0">
                <a:latin typeface="Arial Narrow" panose="020B0606020202030204" pitchFamily="34" charset="0"/>
              </a:rPr>
              <a:t>3ER5</a:t>
            </a:r>
            <a:r>
              <a:rPr lang="es-ES" sz="1400" dirty="0" smtClean="0"/>
              <a:t>)</a:t>
            </a:r>
          </a:p>
          <a:p>
            <a:endParaRPr lang="es-ES" sz="800" dirty="0" smtClean="0"/>
          </a:p>
          <a:p>
            <a:r>
              <a:rPr lang="es-ES" sz="1400" dirty="0" err="1" smtClean="0"/>
              <a:t>Aspartic</a:t>
            </a:r>
            <a:r>
              <a:rPr lang="es-ES" sz="1400" dirty="0" smtClean="0"/>
              <a:t> </a:t>
            </a:r>
            <a:r>
              <a:rPr lang="es-ES" sz="1400" dirty="0" err="1"/>
              <a:t>protease</a:t>
            </a:r>
            <a:r>
              <a:rPr lang="es-ES" sz="1400" dirty="0"/>
              <a:t> </a:t>
            </a:r>
            <a:endParaRPr lang="es-ES" sz="1400" dirty="0" smtClean="0"/>
          </a:p>
          <a:p>
            <a:r>
              <a:rPr lang="es-ES" sz="1400" dirty="0" err="1" smtClean="0"/>
              <a:t>endothiapepsin</a:t>
            </a:r>
            <a:r>
              <a:rPr lang="es-ES" sz="1400" dirty="0" smtClean="0"/>
              <a:t> </a:t>
            </a:r>
            <a:r>
              <a:rPr lang="es-ES" sz="1400" dirty="0"/>
              <a:t>(</a:t>
            </a:r>
            <a:r>
              <a:rPr lang="es-ES" sz="1400" i="1" dirty="0" err="1" smtClean="0"/>
              <a:t>yellow</a:t>
            </a:r>
            <a:r>
              <a:rPr lang="es-ES" sz="1400" dirty="0" smtClean="0"/>
              <a:t>)</a:t>
            </a:r>
          </a:p>
          <a:p>
            <a:endParaRPr lang="es-ES" sz="800" dirty="0" smtClean="0"/>
          </a:p>
          <a:p>
            <a:r>
              <a:rPr lang="es-ES" sz="1400" dirty="0" err="1" smtClean="0"/>
              <a:t>All</a:t>
            </a:r>
            <a:r>
              <a:rPr lang="es-ES" sz="1400" dirty="0" smtClean="0"/>
              <a:t> </a:t>
            </a:r>
            <a:r>
              <a:rPr lang="es-ES" sz="1400" b="1" dirty="0" err="1" smtClean="0">
                <a:solidFill>
                  <a:srgbClr val="0000FF"/>
                </a:solidFill>
              </a:rPr>
              <a:t>clefts</a:t>
            </a:r>
            <a:r>
              <a:rPr lang="es-ES" sz="1400" b="1" dirty="0" smtClean="0">
                <a:solidFill>
                  <a:srgbClr val="0000FF"/>
                </a:solidFill>
              </a:rPr>
              <a:t> and </a:t>
            </a:r>
            <a:r>
              <a:rPr lang="es-ES" sz="1400" b="1" dirty="0" err="1" smtClean="0">
                <a:solidFill>
                  <a:srgbClr val="0000FF"/>
                </a:solidFill>
              </a:rPr>
              <a:t>cavities</a:t>
            </a:r>
            <a:r>
              <a:rPr lang="es-ES" sz="1400" b="1" dirty="0" smtClean="0">
                <a:solidFill>
                  <a:srgbClr val="0000FF"/>
                </a:solidFill>
              </a:rPr>
              <a:t> </a:t>
            </a:r>
            <a:r>
              <a:rPr lang="es-ES" sz="1400" dirty="0" smtClean="0"/>
              <a:t>are</a:t>
            </a:r>
          </a:p>
          <a:p>
            <a:r>
              <a:rPr lang="es-ES" sz="1400" dirty="0" err="1" smtClean="0"/>
              <a:t>shown</a:t>
            </a:r>
            <a:r>
              <a:rPr lang="es-ES" sz="1400" dirty="0" smtClean="0"/>
              <a:t> in </a:t>
            </a:r>
            <a:r>
              <a:rPr lang="es-ES" sz="1400" i="1" dirty="0" smtClean="0"/>
              <a:t>magenta</a:t>
            </a:r>
            <a:endParaRPr lang="es-ES" sz="1400" i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442869" y="3801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50652" y="6548870"/>
            <a:ext cx="7114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1: LFP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 R. A.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Laskowski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(1995), 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Molec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:323-330               2,3: 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glab.cchem.berkeley.edu/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glab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surfnet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5954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1" y="4761401"/>
            <a:ext cx="2112765" cy="14446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9" y="2835653"/>
            <a:ext cx="4470667" cy="24239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2" y="588986"/>
            <a:ext cx="5142466" cy="255831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6451324" y="6356350"/>
            <a:ext cx="2057400" cy="365125"/>
          </a:xfrm>
        </p:spPr>
        <p:txBody>
          <a:bodyPr/>
          <a:lstStyle/>
          <a:p>
            <a:fld id="{0FC578BD-D0B5-42D9-9EBA-E33CDBF3EE52}" type="slidenum">
              <a:rPr lang="es-ES" smtClean="0"/>
              <a:t>16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3828729" y="184381"/>
            <a:ext cx="160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INTERSURF</a:t>
            </a:r>
            <a:endParaRPr lang="es-ES" sz="2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2484782" y="75782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253526" y="296618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159875" y="486079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50652" y="6548870"/>
            <a:ext cx="5237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1-3: N.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X.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Cavin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J. C. Paul, B.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Maigret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(2005), 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Molec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:347-354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293118" y="1050651"/>
            <a:ext cx="3371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Zero </a:t>
            </a:r>
            <a:r>
              <a:rPr lang="en-US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isosurface</a:t>
            </a:r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of the function</a:t>
            </a:r>
          </a:p>
          <a:p>
            <a:endParaRPr lang="en-US" sz="1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 b="1" i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="1" i="1" baseline="-25000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i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16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= </a:t>
            </a:r>
            <a:r>
              <a:rPr lang="en-US" sz="1600" b="1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16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i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16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prot</a:t>
            </a:r>
            <a:r>
              <a:rPr lang="en-US" sz="1600" b="1" i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</a:t>
            </a:r>
            <a:r>
              <a:rPr lang="en-US" sz="1600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– </a:t>
            </a:r>
            <a:r>
              <a:rPr lang="en-US" sz="1600" b="1" dirty="0" err="1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1600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i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1600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 err="1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prot</a:t>
            </a:r>
            <a:r>
              <a:rPr lang="en-US" sz="1600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i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1600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sz="1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400" b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1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400" b="1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1400" b="1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14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: minimal distance between </a:t>
            </a:r>
          </a:p>
          <a:p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point </a:t>
            </a:r>
            <a:r>
              <a:rPr lang="en-US" sz="14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and protein </a:t>
            </a:r>
            <a:r>
              <a:rPr lang="en-US" sz="14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sz="1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37210" y="3462842"/>
            <a:ext cx="276216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i="1" dirty="0" err="1" smtClean="0">
                <a:solidFill>
                  <a:srgbClr val="0000FF"/>
                </a:solidFill>
              </a:rPr>
              <a:t>Delaunay</a:t>
            </a:r>
            <a:r>
              <a:rPr lang="es-ES" sz="1400" i="1" dirty="0" smtClean="0">
                <a:solidFill>
                  <a:srgbClr val="0000FF"/>
                </a:solidFill>
              </a:rPr>
              <a:t> </a:t>
            </a:r>
            <a:r>
              <a:rPr lang="es-ES" sz="1400" i="1" dirty="0" err="1" smtClean="0">
                <a:solidFill>
                  <a:srgbClr val="0000FF"/>
                </a:solidFill>
              </a:rPr>
              <a:t>tetrahedralization</a:t>
            </a:r>
            <a:r>
              <a:rPr lang="es-ES" sz="1400" dirty="0" smtClean="0"/>
              <a:t> of </a:t>
            </a:r>
            <a:r>
              <a:rPr lang="es-ES" sz="1400" dirty="0" err="1" smtClean="0"/>
              <a:t>the</a:t>
            </a:r>
            <a:endParaRPr lang="es-ES" sz="1400" dirty="0" smtClean="0"/>
          </a:p>
          <a:p>
            <a:pPr algn="r"/>
            <a:r>
              <a:rPr lang="es-ES" sz="1400" dirty="0" err="1" smtClean="0"/>
              <a:t>empty</a:t>
            </a:r>
            <a:r>
              <a:rPr lang="es-ES" sz="1400" dirty="0" smtClean="0"/>
              <a:t> </a:t>
            </a:r>
            <a:r>
              <a:rPr lang="es-ES" sz="1400" dirty="0" err="1" smtClean="0"/>
              <a:t>space</a:t>
            </a:r>
            <a:r>
              <a:rPr lang="es-ES" sz="1400" dirty="0" smtClean="0"/>
              <a:t> </a:t>
            </a:r>
            <a:r>
              <a:rPr lang="es-ES" sz="1400" dirty="0" err="1" smtClean="0"/>
              <a:t>between</a:t>
            </a:r>
            <a:r>
              <a:rPr lang="es-ES" sz="1400" dirty="0" smtClean="0"/>
              <a:t> </a:t>
            </a:r>
            <a:r>
              <a:rPr lang="es-ES" sz="1400" dirty="0" err="1" smtClean="0"/>
              <a:t>two</a:t>
            </a:r>
            <a:r>
              <a:rPr lang="es-ES" sz="1400" dirty="0" smtClean="0"/>
              <a:t> </a:t>
            </a:r>
            <a:r>
              <a:rPr lang="es-ES" sz="1400" dirty="0" err="1" smtClean="0"/>
              <a:t>proteins</a:t>
            </a:r>
            <a:endParaRPr lang="es-ES" sz="1400" dirty="0"/>
          </a:p>
          <a:p>
            <a:pPr algn="r"/>
            <a:endParaRPr lang="es-ES" sz="1400" dirty="0" smtClean="0"/>
          </a:p>
          <a:p>
            <a:pPr algn="r"/>
            <a:r>
              <a:rPr lang="es-ES" sz="1400" dirty="0" err="1" smtClean="0"/>
              <a:t>Volume</a:t>
            </a:r>
            <a:r>
              <a:rPr lang="es-ES" sz="1400" dirty="0" smtClean="0"/>
              <a:t> </a:t>
            </a:r>
            <a:r>
              <a:rPr lang="es-ES" sz="1400" dirty="0" err="1" smtClean="0"/>
              <a:t>is</a:t>
            </a:r>
            <a:r>
              <a:rPr lang="es-ES" sz="1400" dirty="0" smtClean="0"/>
              <a:t> </a:t>
            </a:r>
            <a:r>
              <a:rPr lang="es-ES" sz="1400" dirty="0" err="1" smtClean="0"/>
              <a:t>decomposed</a:t>
            </a:r>
            <a:r>
              <a:rPr lang="es-ES" sz="1400" dirty="0" smtClean="0"/>
              <a:t> </a:t>
            </a:r>
            <a:r>
              <a:rPr lang="es-ES" sz="1400" dirty="0" err="1" smtClean="0"/>
              <a:t>into</a:t>
            </a:r>
            <a:endParaRPr lang="es-ES" sz="1400" dirty="0" smtClean="0"/>
          </a:p>
          <a:p>
            <a:pPr algn="r"/>
            <a:r>
              <a:rPr lang="es-ES" sz="1400" dirty="0" err="1" smtClean="0"/>
              <a:t>tetrahedra</a:t>
            </a:r>
            <a:r>
              <a:rPr lang="es-ES" sz="1400" dirty="0" smtClean="0"/>
              <a:t> </a:t>
            </a:r>
            <a:r>
              <a:rPr lang="es-ES" sz="1400" dirty="0" err="1" smtClean="0"/>
              <a:t>using</a:t>
            </a:r>
            <a:r>
              <a:rPr lang="es-ES" sz="1400" dirty="0" smtClean="0"/>
              <a:t> </a:t>
            </a:r>
            <a:r>
              <a:rPr lang="es-ES" sz="1400" dirty="0" err="1" smtClean="0"/>
              <a:t>atoms</a:t>
            </a:r>
            <a:r>
              <a:rPr lang="es-ES" sz="1400" dirty="0" smtClean="0"/>
              <a:t> as </a:t>
            </a:r>
            <a:r>
              <a:rPr lang="es-ES" sz="1400" dirty="0" err="1" smtClean="0"/>
              <a:t>vertices</a:t>
            </a:r>
            <a:endParaRPr lang="es-ES" sz="1400" u="sng" dirty="0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828729" y="3738325"/>
            <a:ext cx="2708733" cy="1204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3972162" y="5327390"/>
            <a:ext cx="4490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smtClean="0"/>
              <a:t>Zero </a:t>
            </a:r>
            <a:r>
              <a:rPr lang="es-ES" sz="1400" dirty="0" err="1" smtClean="0"/>
              <a:t>isosurface</a:t>
            </a:r>
            <a:r>
              <a:rPr lang="es-ES" sz="1400" dirty="0" smtClean="0"/>
              <a:t> of </a:t>
            </a:r>
            <a:r>
              <a:rPr lang="es-ES" sz="1400" b="1" i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s-ES" sz="1400" b="1" i="1" baseline="30000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sz="1400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s-ES" sz="1400" b="1" i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s-ES" sz="1400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s-ES" sz="1400" dirty="0" smtClean="0"/>
              <a:t>: </a:t>
            </a:r>
            <a:r>
              <a:rPr lang="es-ES" sz="1400" dirty="0" err="1" smtClean="0"/>
              <a:t>the</a:t>
            </a:r>
            <a:r>
              <a:rPr lang="es-ES" sz="1400" dirty="0" smtClean="0"/>
              <a:t> </a:t>
            </a:r>
            <a:r>
              <a:rPr lang="es-ES" sz="1400" dirty="0" err="1" smtClean="0">
                <a:solidFill>
                  <a:srgbClr val="0000FF"/>
                </a:solidFill>
              </a:rPr>
              <a:t>protein-protein</a:t>
            </a:r>
            <a:r>
              <a:rPr lang="es-ES" sz="1400" dirty="0" smtClean="0">
                <a:solidFill>
                  <a:srgbClr val="0000FF"/>
                </a:solidFill>
              </a:rPr>
              <a:t> interface</a:t>
            </a:r>
            <a:r>
              <a:rPr lang="es-ES" sz="1400" dirty="0" smtClean="0"/>
              <a:t> </a:t>
            </a:r>
            <a:r>
              <a:rPr lang="es-ES" sz="1400" dirty="0" err="1" smtClean="0"/>
              <a:t>is</a:t>
            </a:r>
            <a:r>
              <a:rPr lang="es-ES" sz="1400" dirty="0" smtClean="0"/>
              <a:t> </a:t>
            </a:r>
            <a:r>
              <a:rPr lang="es-ES" sz="1400" dirty="0" err="1" smtClean="0"/>
              <a:t>constructed</a:t>
            </a:r>
            <a:r>
              <a:rPr lang="es-ES" sz="1400" dirty="0" smtClean="0"/>
              <a:t> </a:t>
            </a:r>
            <a:r>
              <a:rPr lang="es-ES" sz="1400" dirty="0" err="1" smtClean="0"/>
              <a:t>with</a:t>
            </a:r>
            <a:r>
              <a:rPr lang="es-ES" sz="1400" dirty="0" smtClean="0"/>
              <a:t> </a:t>
            </a:r>
            <a:r>
              <a:rPr lang="es-ES" sz="1400" dirty="0" err="1" smtClean="0"/>
              <a:t>triangles</a:t>
            </a:r>
            <a:r>
              <a:rPr lang="es-ES" sz="1400" dirty="0" smtClean="0"/>
              <a:t> </a:t>
            </a:r>
            <a:r>
              <a:rPr lang="es-ES" sz="1400" dirty="0" err="1" smtClean="0"/>
              <a:t>computed</a:t>
            </a:r>
            <a:r>
              <a:rPr lang="es-ES" sz="1400" dirty="0" smtClean="0"/>
              <a:t> </a:t>
            </a:r>
            <a:r>
              <a:rPr lang="es-ES" sz="1400" dirty="0" err="1" smtClean="0"/>
              <a:t>from</a:t>
            </a:r>
            <a:r>
              <a:rPr lang="es-ES" sz="1400" dirty="0" smtClean="0"/>
              <a:t> </a:t>
            </a:r>
            <a:r>
              <a:rPr lang="es-ES" sz="1400" dirty="0" err="1" smtClean="0"/>
              <a:t>these</a:t>
            </a:r>
            <a:r>
              <a:rPr lang="es-ES" sz="1400" dirty="0" smtClean="0"/>
              <a:t> </a:t>
            </a:r>
            <a:r>
              <a:rPr lang="es-ES" sz="1400" dirty="0" err="1" smtClean="0"/>
              <a:t>tetrahedra</a:t>
            </a:r>
            <a:endParaRPr lang="es-ES" sz="1400" dirty="0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3498574" y="5572442"/>
            <a:ext cx="612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17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27" y="1234298"/>
            <a:ext cx="6137345" cy="438646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24148" y="6538913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74031" y="230133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Dielectric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function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174908" y="1558053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Water</a:t>
            </a:r>
            <a:endParaRPr lang="es-ES" dirty="0" smtClean="0"/>
          </a:p>
          <a:p>
            <a:r>
              <a:rPr lang="es-ES" i="1" dirty="0" smtClean="0"/>
              <a:t>D´</a:t>
            </a:r>
            <a:r>
              <a:rPr lang="es-ES" dirty="0" smtClean="0"/>
              <a:t> = 78.54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34720" y="4609435"/>
            <a:ext cx="1793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 smtClean="0"/>
              <a:t>Protein</a:t>
            </a:r>
            <a:r>
              <a:rPr lang="es-ES" dirty="0" smtClean="0"/>
              <a:t> </a:t>
            </a:r>
            <a:r>
              <a:rPr lang="es-ES" dirty="0" err="1" smtClean="0"/>
              <a:t>interiors</a:t>
            </a:r>
            <a:endParaRPr lang="es-ES" dirty="0" smtClean="0"/>
          </a:p>
          <a:p>
            <a:pPr algn="r"/>
            <a:r>
              <a:rPr lang="es-ES" i="1" dirty="0" smtClean="0"/>
              <a:t>D</a:t>
            </a:r>
            <a:r>
              <a:rPr lang="es-ES" dirty="0" smtClean="0"/>
              <a:t> = 2 - 6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23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18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50652" y="6548870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 L. Li, C. Li, Z. Zhang, E.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(2013), 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:2126-2136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339141" y="237400"/>
            <a:ext cx="434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Dielectric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function</a:t>
            </a:r>
            <a:r>
              <a:rPr lang="es-ES" sz="2400" b="1" dirty="0" smtClean="0"/>
              <a:t> in 91 </a:t>
            </a:r>
            <a:r>
              <a:rPr lang="es-ES" sz="2400" b="1" dirty="0" err="1" smtClean="0"/>
              <a:t>proteins</a:t>
            </a:r>
            <a:endParaRPr lang="es-ES" sz="2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30" y="1032200"/>
            <a:ext cx="6319530" cy="518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19</a:t>
            </a:fld>
            <a:endParaRPr lang="es-ES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7" y="291629"/>
            <a:ext cx="3130039" cy="3036137"/>
          </a:xfrm>
          <a:prstGeom prst="rect">
            <a:avLst/>
          </a:prstGeom>
        </p:spPr>
      </p:pic>
      <p:sp>
        <p:nvSpPr>
          <p:cNvPr id="4" name="4 CuadroTexto"/>
          <p:cNvSpPr txBox="1"/>
          <p:nvPr/>
        </p:nvSpPr>
        <p:spPr>
          <a:xfrm>
            <a:off x="3857879" y="1381163"/>
            <a:ext cx="3848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cs typeface="Arial" panose="020B0604020202020204" pitchFamily="34" charset="0"/>
              </a:rPr>
              <a:t>R</a:t>
            </a:r>
            <a:r>
              <a:rPr lang="es-ES" sz="1200" b="1" dirty="0" smtClean="0">
                <a:cs typeface="Arial" panose="020B0604020202020204" pitchFamily="34" charset="0"/>
              </a:rPr>
              <a:t>G</a:t>
            </a:r>
            <a:r>
              <a:rPr lang="es-ES" dirty="0" smtClean="0">
                <a:cs typeface="Arial" panose="020B0604020202020204" pitchFamily="34" charset="0"/>
              </a:rPr>
              <a:t>: </a:t>
            </a:r>
            <a:r>
              <a:rPr lang="es-ES" dirty="0" err="1" smtClean="0">
                <a:cs typeface="Arial" panose="020B0604020202020204" pitchFamily="34" charset="0"/>
              </a:rPr>
              <a:t>Radius</a:t>
            </a:r>
            <a:r>
              <a:rPr lang="es-ES" dirty="0" smtClean="0">
                <a:cs typeface="Arial" panose="020B0604020202020204" pitchFamily="34" charset="0"/>
              </a:rPr>
              <a:t> of </a:t>
            </a:r>
            <a:r>
              <a:rPr lang="es-ES" dirty="0" err="1" smtClean="0">
                <a:cs typeface="Arial" panose="020B0604020202020204" pitchFamily="34" charset="0"/>
              </a:rPr>
              <a:t>the</a:t>
            </a:r>
            <a:r>
              <a:rPr lang="es-ES" dirty="0" smtClean="0">
                <a:cs typeface="Arial" panose="020B0604020202020204" pitchFamily="34" charset="0"/>
              </a:rPr>
              <a:t> </a:t>
            </a:r>
            <a:r>
              <a:rPr lang="es-ES" dirty="0" err="1" smtClean="0">
                <a:cs typeface="Arial" panose="020B0604020202020204" pitchFamily="34" charset="0"/>
              </a:rPr>
              <a:t>sphere</a:t>
            </a:r>
            <a:r>
              <a:rPr lang="es-ES" dirty="0" smtClean="0">
                <a:cs typeface="Arial" panose="020B0604020202020204" pitchFamily="34" charset="0"/>
              </a:rPr>
              <a:t> </a:t>
            </a:r>
            <a:r>
              <a:rPr lang="es-ES" dirty="0" err="1" smtClean="0">
                <a:cs typeface="Arial" panose="020B0604020202020204" pitchFamily="34" charset="0"/>
              </a:rPr>
              <a:t>having</a:t>
            </a:r>
            <a:endParaRPr lang="es-ES" dirty="0" smtClean="0">
              <a:cs typeface="Arial" panose="020B0604020202020204" pitchFamily="34" charset="0"/>
            </a:endParaRPr>
          </a:p>
          <a:p>
            <a:pPr algn="ctr"/>
            <a:r>
              <a:rPr lang="es-ES" dirty="0" err="1" smtClean="0">
                <a:cs typeface="Arial" panose="020B0604020202020204" pitchFamily="34" charset="0"/>
              </a:rPr>
              <a:t>the</a:t>
            </a:r>
            <a:r>
              <a:rPr lang="es-ES" dirty="0" smtClean="0">
                <a:cs typeface="Arial" panose="020B0604020202020204" pitchFamily="34" charset="0"/>
              </a:rPr>
              <a:t> </a:t>
            </a:r>
            <a:r>
              <a:rPr lang="es-ES" dirty="0" err="1" smtClean="0">
                <a:cs typeface="Arial" panose="020B0604020202020204" pitchFamily="34" charset="0"/>
              </a:rPr>
              <a:t>same</a:t>
            </a:r>
            <a:r>
              <a:rPr lang="es-ES" dirty="0" smtClean="0">
                <a:cs typeface="Arial" panose="020B0604020202020204" pitchFamily="34" charset="0"/>
              </a:rPr>
              <a:t> </a:t>
            </a:r>
            <a:r>
              <a:rPr lang="es-ES" dirty="0" err="1" smtClean="0">
                <a:cs typeface="Arial" panose="020B0604020202020204" pitchFamily="34" charset="0"/>
              </a:rPr>
              <a:t>mass</a:t>
            </a:r>
            <a:r>
              <a:rPr lang="es-ES" dirty="0" smtClean="0">
                <a:cs typeface="Arial" panose="020B0604020202020204" pitchFamily="34" charset="0"/>
              </a:rPr>
              <a:t> and </a:t>
            </a:r>
            <a:r>
              <a:rPr lang="es-ES" dirty="0" err="1" smtClean="0">
                <a:cs typeface="Arial" panose="020B0604020202020204" pitchFamily="34" charset="0"/>
              </a:rPr>
              <a:t>same</a:t>
            </a:r>
            <a:endParaRPr lang="es-ES" dirty="0" smtClean="0">
              <a:cs typeface="Arial" panose="020B0604020202020204" pitchFamily="34" charset="0"/>
            </a:endParaRPr>
          </a:p>
          <a:p>
            <a:pPr algn="ctr"/>
            <a:r>
              <a:rPr lang="es-ES" dirty="0" err="1" smtClean="0">
                <a:cs typeface="Arial" panose="020B0604020202020204" pitchFamily="34" charset="0"/>
              </a:rPr>
              <a:t>moment</a:t>
            </a:r>
            <a:r>
              <a:rPr lang="es-ES" dirty="0" smtClean="0">
                <a:cs typeface="Arial" panose="020B0604020202020204" pitchFamily="34" charset="0"/>
              </a:rPr>
              <a:t> of </a:t>
            </a:r>
            <a:r>
              <a:rPr lang="es-ES" dirty="0" err="1" smtClean="0">
                <a:cs typeface="Arial" panose="020B0604020202020204" pitchFamily="34" charset="0"/>
              </a:rPr>
              <a:t>inertia</a:t>
            </a:r>
            <a:r>
              <a:rPr lang="es-ES" dirty="0" smtClean="0">
                <a:cs typeface="Arial" panose="020B0604020202020204" pitchFamily="34" charset="0"/>
              </a:rPr>
              <a:t> as </a:t>
            </a:r>
            <a:r>
              <a:rPr lang="es-ES" dirty="0" err="1" smtClean="0">
                <a:cs typeface="Arial" panose="020B0604020202020204" pitchFamily="34" charset="0"/>
              </a:rPr>
              <a:t>the</a:t>
            </a:r>
            <a:r>
              <a:rPr lang="es-ES" dirty="0" smtClean="0">
                <a:cs typeface="Arial" panose="020B0604020202020204" pitchFamily="34" charset="0"/>
              </a:rPr>
              <a:t> </a:t>
            </a:r>
            <a:r>
              <a:rPr lang="es-ES" dirty="0" err="1" smtClean="0">
                <a:cs typeface="Arial" panose="020B0604020202020204" pitchFamily="34" charset="0"/>
              </a:rPr>
              <a:t>protein</a:t>
            </a:r>
            <a:endParaRPr lang="es-ES" dirty="0">
              <a:cs typeface="Arial" panose="020B0604020202020204" pitchFamily="34" charset="0"/>
            </a:endParaRPr>
          </a:p>
        </p:txBody>
      </p:sp>
      <p:sp>
        <p:nvSpPr>
          <p:cNvPr id="5" name="3 CuadroTexto"/>
          <p:cNvSpPr txBox="1"/>
          <p:nvPr/>
        </p:nvSpPr>
        <p:spPr>
          <a:xfrm>
            <a:off x="3484504" y="204499"/>
            <a:ext cx="3446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rial Black" panose="020B0A04020102020204" pitchFamily="34" charset="0"/>
              </a:rPr>
              <a:t>Radius</a:t>
            </a:r>
            <a:r>
              <a:rPr lang="es-ES" sz="2000" dirty="0" smtClean="0">
                <a:latin typeface="Arial Black" panose="020B0A04020102020204" pitchFamily="34" charset="0"/>
              </a:rPr>
              <a:t> of </a:t>
            </a:r>
            <a:r>
              <a:rPr lang="es-ES" sz="2000" dirty="0" err="1" smtClean="0">
                <a:latin typeface="Arial Black" panose="020B0A04020102020204" pitchFamily="34" charset="0"/>
              </a:rPr>
              <a:t>gyration</a:t>
            </a:r>
            <a:r>
              <a:rPr lang="es-ES" sz="2000" dirty="0" smtClean="0">
                <a:latin typeface="Arial Black" panose="020B0A04020102020204" pitchFamily="34" charset="0"/>
              </a:rPr>
              <a:t> (R</a:t>
            </a:r>
            <a:r>
              <a:rPr lang="es-ES" sz="1400" dirty="0" smtClean="0">
                <a:latin typeface="Arial Black" panose="020B0A04020102020204" pitchFamily="34" charset="0"/>
              </a:rPr>
              <a:t>G</a:t>
            </a:r>
            <a:r>
              <a:rPr lang="es-ES" sz="2000" dirty="0" smtClean="0">
                <a:latin typeface="Arial Black" panose="020B0A04020102020204" pitchFamily="34" charset="0"/>
              </a:rPr>
              <a:t>)</a:t>
            </a:r>
            <a:endParaRPr lang="es-ES" sz="2000" dirty="0">
              <a:latin typeface="Arial Black" panose="020B0A04020102020204" pitchFamily="34" charset="0"/>
            </a:endParaRPr>
          </a:p>
        </p:txBody>
      </p:sp>
      <p:sp>
        <p:nvSpPr>
          <p:cNvPr id="6" name="10 CuadroTexto"/>
          <p:cNvSpPr txBox="1"/>
          <p:nvPr/>
        </p:nvSpPr>
        <p:spPr>
          <a:xfrm>
            <a:off x="483502" y="6046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9 CuadroTexto"/>
          <p:cNvSpPr txBox="1"/>
          <p:nvPr/>
        </p:nvSpPr>
        <p:spPr>
          <a:xfrm>
            <a:off x="71500" y="6567155"/>
            <a:ext cx="6885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1: www.pymolwiki.org/index.php/Radius_of_gyration    2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: www.physics.ucsf.edu/~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aniket/research/May17_research.html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06" y="3395018"/>
            <a:ext cx="2989145" cy="2611874"/>
          </a:xfrm>
          <a:prstGeom prst="rect">
            <a:avLst/>
          </a:prstGeom>
        </p:spPr>
      </p:pic>
      <p:sp>
        <p:nvSpPr>
          <p:cNvPr id="9" name="3 CuadroTexto"/>
          <p:cNvSpPr txBox="1"/>
          <p:nvPr/>
        </p:nvSpPr>
        <p:spPr>
          <a:xfrm>
            <a:off x="3484504" y="3296108"/>
            <a:ext cx="54168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 smtClean="0"/>
              <a:t>Macromolecule</a:t>
            </a:r>
            <a:r>
              <a:rPr lang="es-ES" i="1" dirty="0" smtClean="0"/>
              <a:t>		M (</a:t>
            </a:r>
            <a:r>
              <a:rPr lang="es-ES" dirty="0" smtClean="0"/>
              <a:t>kg mol</a:t>
            </a:r>
            <a:r>
              <a:rPr lang="es-ES" baseline="30000" dirty="0" smtClean="0">
                <a:latin typeface="Symbol" panose="05050102010706020507" pitchFamily="18" charset="2"/>
              </a:rPr>
              <a:t>-</a:t>
            </a:r>
            <a:r>
              <a:rPr lang="es-ES" baseline="30000" dirty="0" smtClean="0"/>
              <a:t>1</a:t>
            </a:r>
            <a:r>
              <a:rPr lang="es-ES" i="1" dirty="0" smtClean="0"/>
              <a:t>)           R</a:t>
            </a:r>
            <a:r>
              <a:rPr lang="es-ES" sz="1200" i="1" dirty="0" smtClean="0"/>
              <a:t>G</a:t>
            </a:r>
            <a:r>
              <a:rPr lang="es-ES" i="1" dirty="0" smtClean="0"/>
              <a:t> (</a:t>
            </a:r>
            <a:r>
              <a:rPr lang="es-ES" dirty="0" smtClean="0"/>
              <a:t>Å</a:t>
            </a:r>
            <a:r>
              <a:rPr lang="es-ES" i="1" dirty="0" smtClean="0"/>
              <a:t>)</a:t>
            </a:r>
          </a:p>
          <a:p>
            <a:endParaRPr lang="es-ES" sz="1400" dirty="0"/>
          </a:p>
          <a:p>
            <a:r>
              <a:rPr lang="es-ES" dirty="0" err="1" smtClean="0"/>
              <a:t>Serum</a:t>
            </a:r>
            <a:r>
              <a:rPr lang="es-ES" dirty="0" smtClean="0"/>
              <a:t> </a:t>
            </a:r>
            <a:r>
              <a:rPr lang="es-ES" dirty="0" err="1" smtClean="0"/>
              <a:t>albumin</a:t>
            </a:r>
            <a:r>
              <a:rPr lang="es-ES" dirty="0" smtClean="0"/>
              <a:t>		       66		29.8</a:t>
            </a:r>
          </a:p>
          <a:p>
            <a:endParaRPr lang="es-ES" sz="1000" dirty="0"/>
          </a:p>
          <a:p>
            <a:r>
              <a:rPr lang="es-ES" dirty="0" err="1" smtClean="0"/>
              <a:t>Myosin</a:t>
            </a:r>
            <a:r>
              <a:rPr lang="es-ES" dirty="0" smtClean="0"/>
              <a:t>			      493		468</a:t>
            </a:r>
          </a:p>
          <a:p>
            <a:endParaRPr lang="es-ES" sz="1000" dirty="0"/>
          </a:p>
          <a:p>
            <a:r>
              <a:rPr lang="es-ES" dirty="0" err="1" smtClean="0"/>
              <a:t>Polystyrene</a:t>
            </a:r>
            <a:r>
              <a:rPr lang="es-ES" dirty="0" smtClean="0"/>
              <a:t>		   3.2</a:t>
            </a:r>
            <a:r>
              <a:rPr lang="es-ES" dirty="0" smtClean="0">
                <a:sym typeface="Symbol"/>
              </a:rPr>
              <a:t></a:t>
            </a:r>
            <a:r>
              <a:rPr lang="es-ES" dirty="0" smtClean="0"/>
              <a:t>10</a:t>
            </a:r>
            <a:r>
              <a:rPr lang="es-ES" baseline="30000" dirty="0" smtClean="0"/>
              <a:t>3</a:t>
            </a:r>
            <a:r>
              <a:rPr lang="es-ES" dirty="0" smtClean="0"/>
              <a:t>		500</a:t>
            </a:r>
          </a:p>
          <a:p>
            <a:endParaRPr lang="es-ES" sz="1000" dirty="0"/>
          </a:p>
          <a:p>
            <a:r>
              <a:rPr lang="es-ES" dirty="0" smtClean="0"/>
              <a:t>DNA	</a:t>
            </a:r>
            <a:r>
              <a:rPr lang="es-ES" dirty="0"/>
              <a:t>		</a:t>
            </a:r>
            <a:r>
              <a:rPr lang="es-ES" dirty="0" smtClean="0"/>
              <a:t>     4</a:t>
            </a:r>
            <a:r>
              <a:rPr lang="es-ES" dirty="0" smtClean="0">
                <a:sym typeface="Symbol"/>
              </a:rPr>
              <a:t></a:t>
            </a:r>
            <a:r>
              <a:rPr lang="es-ES" dirty="0"/>
              <a:t>10</a:t>
            </a:r>
            <a:r>
              <a:rPr lang="es-ES" baseline="30000" dirty="0"/>
              <a:t>3</a:t>
            </a:r>
            <a:r>
              <a:rPr lang="es-ES" dirty="0"/>
              <a:t>		</a:t>
            </a:r>
            <a:r>
              <a:rPr lang="es-ES" dirty="0" smtClean="0"/>
              <a:t>1170</a:t>
            </a:r>
            <a:endParaRPr lang="es-ES" dirty="0"/>
          </a:p>
          <a:p>
            <a:endParaRPr lang="es-ES" sz="1000" dirty="0" smtClean="0"/>
          </a:p>
          <a:p>
            <a:r>
              <a:rPr lang="es-ES" dirty="0" err="1" smtClean="0"/>
              <a:t>Tobacco</a:t>
            </a:r>
            <a:r>
              <a:rPr lang="es-ES" dirty="0" smtClean="0"/>
              <a:t> </a:t>
            </a:r>
            <a:r>
              <a:rPr lang="es-ES" dirty="0" err="1" smtClean="0"/>
              <a:t>mosaic</a:t>
            </a:r>
            <a:r>
              <a:rPr lang="es-ES" dirty="0" smtClean="0"/>
              <a:t> virus</a:t>
            </a:r>
            <a:r>
              <a:rPr lang="es-ES" dirty="0"/>
              <a:t>	</a:t>
            </a:r>
            <a:r>
              <a:rPr lang="es-ES" dirty="0" smtClean="0"/>
              <a:t>   3.9</a:t>
            </a:r>
            <a:r>
              <a:rPr lang="es-ES" dirty="0" smtClean="0">
                <a:sym typeface="Symbol"/>
              </a:rPr>
              <a:t></a:t>
            </a:r>
            <a:r>
              <a:rPr lang="es-ES" dirty="0" smtClean="0"/>
              <a:t>10</a:t>
            </a:r>
            <a:r>
              <a:rPr lang="es-ES" baseline="30000" dirty="0" smtClean="0"/>
              <a:t>4</a:t>
            </a:r>
            <a:r>
              <a:rPr lang="es-ES" dirty="0"/>
              <a:t>		</a:t>
            </a:r>
            <a:r>
              <a:rPr lang="es-ES" dirty="0" smtClean="0"/>
              <a:t>924</a:t>
            </a:r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83502" y="37157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3558209" y="3715753"/>
            <a:ext cx="51087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84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64" y="824916"/>
            <a:ext cx="7617445" cy="554824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285368" y="256421"/>
            <a:ext cx="307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</a:rPr>
              <a:t>prody.csb.pitt.edu/</a:t>
            </a:r>
            <a:r>
              <a:rPr lang="es-ES" b="1" dirty="0" err="1" smtClean="0">
                <a:solidFill>
                  <a:srgbClr val="0000FF"/>
                </a:solidFill>
              </a:rPr>
              <a:t>downloads</a:t>
            </a:r>
            <a:endParaRPr lang="es-ES" b="1" dirty="0">
              <a:solidFill>
                <a:srgbClr val="0000F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38764" y="210255"/>
            <a:ext cx="399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Normal </a:t>
            </a:r>
            <a:r>
              <a:rPr lang="es-ES" sz="2400" b="1" dirty="0" err="1" smtClean="0"/>
              <a:t>Mode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Analysis</a:t>
            </a:r>
            <a:r>
              <a:rPr lang="es-ES" sz="2400" b="1" dirty="0" smtClean="0"/>
              <a:t> (NMA)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83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20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150652" y="6548870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 L. Li, C. Li, Z. Zhang, E.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(2013), 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:2126-2136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1" y="1272211"/>
            <a:ext cx="8619832" cy="407079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49836" y="851249"/>
            <a:ext cx="661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1AIJ</a:t>
            </a:r>
            <a:r>
              <a:rPr lang="es-ES" dirty="0" smtClean="0"/>
              <a:t>: </a:t>
            </a:r>
            <a:r>
              <a:rPr lang="en-US" dirty="0" smtClean="0"/>
              <a:t>Photosynthetic reaction center from </a:t>
            </a:r>
            <a:r>
              <a:rPr lang="en-US" i="1" dirty="0" err="1"/>
              <a:t>R</a:t>
            </a:r>
            <a:r>
              <a:rPr lang="en-US" i="1" dirty="0" err="1" smtClean="0"/>
              <a:t>hodobacter</a:t>
            </a:r>
            <a:r>
              <a:rPr lang="en-US" i="1" dirty="0" smtClean="0"/>
              <a:t> </a:t>
            </a:r>
            <a:r>
              <a:rPr lang="en-US" i="1" dirty="0" err="1" smtClean="0"/>
              <a:t>sphaeroides</a:t>
            </a:r>
            <a:endParaRPr lang="es-ES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862065" y="223507"/>
            <a:ext cx="506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Dielectric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distribution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within</a:t>
            </a:r>
            <a:r>
              <a:rPr lang="es-ES" sz="2400" b="1" dirty="0" smtClean="0"/>
              <a:t> a </a:t>
            </a:r>
            <a:r>
              <a:rPr lang="es-ES" sz="2400" b="1" dirty="0" err="1" smtClean="0"/>
              <a:t>protein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210080" y="5262980"/>
            <a:ext cx="661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Slice of </a:t>
            </a:r>
            <a:r>
              <a:rPr lang="en-US" i="1" dirty="0" smtClean="0"/>
              <a:t>D</a:t>
            </a:r>
            <a:r>
              <a:rPr lang="en-US" dirty="0" smtClean="0"/>
              <a:t> distribution and		Slice of </a:t>
            </a:r>
            <a:r>
              <a:rPr lang="en-US" i="1" dirty="0" smtClean="0"/>
              <a:t>D</a:t>
            </a:r>
            <a:r>
              <a:rPr lang="en-US" dirty="0" smtClean="0"/>
              <a:t> distribution with</a:t>
            </a:r>
          </a:p>
          <a:p>
            <a:r>
              <a:rPr lang="en-US" dirty="0" smtClean="0"/>
              <a:t>the entire protein structure		atoms close to this slice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60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21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6" y="987285"/>
            <a:ext cx="6649222" cy="45653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0652" y="6548870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 L. Li, C. Li, Z. Zhang, E.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Alexov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(2013), 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:2126-2136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427551" y="258348"/>
            <a:ext cx="403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Dielectric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constant</a:t>
            </a:r>
            <a:r>
              <a:rPr lang="es-ES" sz="2400" b="1" dirty="0" smtClean="0"/>
              <a:t> of </a:t>
            </a:r>
            <a:r>
              <a:rPr lang="es-ES" sz="2400" b="1" dirty="0" err="1" smtClean="0"/>
              <a:t>residues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98401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22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70450" y="457200"/>
            <a:ext cx="811695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APBS: </a:t>
            </a:r>
            <a:r>
              <a:rPr lang="es-ES" sz="2400" b="1" dirty="0" err="1" smtClean="0"/>
              <a:t>Adaptive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Poisson-Boltzmann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Solver</a:t>
            </a:r>
            <a:endParaRPr lang="es-ES" sz="2400" b="1" dirty="0" smtClean="0"/>
          </a:p>
          <a:p>
            <a:endParaRPr lang="es-ES" sz="2400" dirty="0"/>
          </a:p>
          <a:p>
            <a:r>
              <a:rPr lang="es-ES" sz="1600" dirty="0" smtClean="0"/>
              <a:t>* </a:t>
            </a:r>
            <a:r>
              <a:rPr lang="es-ES" sz="1600" dirty="0" err="1" smtClean="0"/>
              <a:t>Solve</a:t>
            </a:r>
            <a:r>
              <a:rPr lang="es-ES" sz="1600" dirty="0" smtClean="0"/>
              <a:t> </a:t>
            </a:r>
            <a:r>
              <a:rPr lang="es-ES" sz="1600" dirty="0" err="1"/>
              <a:t>numerically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b="1" dirty="0">
                <a:solidFill>
                  <a:srgbClr val="0000FF"/>
                </a:solidFill>
              </a:rPr>
              <a:t>PB </a:t>
            </a:r>
            <a:r>
              <a:rPr lang="es-ES" sz="1600" b="1" dirty="0" err="1">
                <a:solidFill>
                  <a:srgbClr val="0000FF"/>
                </a:solidFill>
              </a:rPr>
              <a:t>equation</a:t>
            </a:r>
            <a:r>
              <a:rPr lang="es-ES" sz="1600" b="1" dirty="0">
                <a:solidFill>
                  <a:srgbClr val="0000FF"/>
                </a:solidFill>
              </a:rPr>
              <a:t> </a:t>
            </a:r>
            <a:r>
              <a:rPr lang="es-ES" sz="1600" dirty="0"/>
              <a:t>(</a:t>
            </a:r>
            <a:r>
              <a:rPr lang="es-ES" sz="1600" b="1" dirty="0">
                <a:solidFill>
                  <a:srgbClr val="0000FF"/>
                </a:solidFill>
              </a:rPr>
              <a:t>PBE</a:t>
            </a:r>
            <a:r>
              <a:rPr lang="es-ES" sz="1600" dirty="0"/>
              <a:t>) </a:t>
            </a:r>
            <a:r>
              <a:rPr lang="es-ES" sz="1600" dirty="0" err="1" smtClean="0"/>
              <a:t>using</a:t>
            </a:r>
            <a:r>
              <a:rPr lang="es-ES" sz="1600" dirty="0" smtClean="0"/>
              <a:t> </a:t>
            </a:r>
            <a:r>
              <a:rPr lang="es-ES" sz="1600" i="1" dirty="0" err="1" smtClean="0"/>
              <a:t>finite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element</a:t>
            </a:r>
            <a:r>
              <a:rPr lang="es-ES" sz="1600" dirty="0" smtClean="0"/>
              <a:t> </a:t>
            </a:r>
            <a:r>
              <a:rPr lang="es-ES" sz="1600" dirty="0" err="1" smtClean="0"/>
              <a:t>methods</a:t>
            </a:r>
            <a:r>
              <a:rPr lang="es-ES" sz="1600" dirty="0" smtClean="0"/>
              <a:t> </a:t>
            </a:r>
            <a:r>
              <a:rPr lang="es-ES" sz="1600" dirty="0" err="1" smtClean="0"/>
              <a:t>combined</a:t>
            </a:r>
            <a:r>
              <a:rPr lang="es-ES" sz="1600" dirty="0" smtClean="0"/>
              <a:t> </a:t>
            </a:r>
            <a:r>
              <a:rPr lang="es-ES" sz="1600" dirty="0" err="1" smtClean="0"/>
              <a:t>with</a:t>
            </a:r>
            <a:r>
              <a:rPr lang="es-ES" sz="1600" dirty="0" smtClean="0"/>
              <a:t> </a:t>
            </a:r>
          </a:p>
          <a:p>
            <a:r>
              <a:rPr lang="es-ES" sz="1600" dirty="0" err="1" smtClean="0"/>
              <a:t>electrostatic</a:t>
            </a:r>
            <a:r>
              <a:rPr lang="es-ES" sz="1600" dirty="0" smtClean="0"/>
              <a:t> </a:t>
            </a:r>
            <a:r>
              <a:rPr lang="es-ES" sz="1600" i="1" dirty="0" err="1" smtClean="0"/>
              <a:t>focusing</a:t>
            </a:r>
            <a:endParaRPr lang="es-ES" sz="1600" dirty="0" smtClean="0"/>
          </a:p>
          <a:p>
            <a:endParaRPr lang="es-ES" sz="2000" dirty="0"/>
          </a:p>
          <a:p>
            <a:r>
              <a:rPr lang="es-ES" sz="1600" dirty="0" smtClean="0"/>
              <a:t>*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first</a:t>
            </a:r>
            <a:r>
              <a:rPr lang="es-ES" sz="1600" dirty="0" smtClean="0"/>
              <a:t> </a:t>
            </a:r>
            <a:r>
              <a:rPr lang="es-ES" sz="1600" dirty="0" err="1" smtClean="0"/>
              <a:t>step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calculation</a:t>
            </a:r>
            <a:r>
              <a:rPr lang="es-ES" sz="1600" dirty="0" smtClean="0"/>
              <a:t> of a </a:t>
            </a:r>
            <a:r>
              <a:rPr lang="es-ES" sz="1600" dirty="0" err="1" smtClean="0"/>
              <a:t>low-accuracy</a:t>
            </a:r>
            <a:r>
              <a:rPr lang="es-ES" sz="1600" dirty="0" smtClean="0"/>
              <a:t> </a:t>
            </a:r>
            <a:r>
              <a:rPr lang="es-ES" sz="1600" dirty="0" err="1" smtClean="0"/>
              <a:t>solution</a:t>
            </a:r>
            <a:r>
              <a:rPr lang="es-ES" sz="1600" dirty="0" smtClean="0"/>
              <a:t> of </a:t>
            </a:r>
            <a:r>
              <a:rPr lang="es-ES" sz="1600" dirty="0" err="1" smtClean="0"/>
              <a:t>the</a:t>
            </a:r>
            <a:r>
              <a:rPr lang="es-ES" sz="1600" dirty="0" smtClean="0"/>
              <a:t> EPB </a:t>
            </a:r>
            <a:r>
              <a:rPr lang="es-ES" sz="1600" dirty="0" err="1" smtClean="0"/>
              <a:t>on</a:t>
            </a:r>
            <a:r>
              <a:rPr lang="es-ES" sz="1600" dirty="0" smtClean="0"/>
              <a:t> a </a:t>
            </a:r>
            <a:r>
              <a:rPr lang="es-ES" sz="1600" b="1" dirty="0" err="1" smtClean="0">
                <a:solidFill>
                  <a:srgbClr val="0000FF"/>
                </a:solidFill>
              </a:rPr>
              <a:t>coarse</a:t>
            </a:r>
            <a:r>
              <a:rPr lang="es-ES" sz="1600" dirty="0" smtClean="0"/>
              <a:t> </a:t>
            </a:r>
            <a:r>
              <a:rPr lang="es-ES" sz="1600" dirty="0" err="1" smtClean="0">
                <a:solidFill>
                  <a:srgbClr val="0000FF"/>
                </a:solidFill>
              </a:rPr>
              <a:t>mesh</a:t>
            </a:r>
            <a:r>
              <a:rPr lang="es-ES" sz="1600" dirty="0" smtClean="0"/>
              <a:t> of</a:t>
            </a:r>
          </a:p>
          <a:p>
            <a:r>
              <a:rPr lang="es-ES" sz="1600" dirty="0" err="1" smtClean="0"/>
              <a:t>points</a:t>
            </a:r>
            <a:r>
              <a:rPr lang="es-ES" sz="1600" dirty="0" smtClean="0"/>
              <a:t> </a:t>
            </a:r>
            <a:r>
              <a:rPr lang="es-ES" sz="1600" dirty="0" err="1" smtClean="0"/>
              <a:t>spanning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entire</a:t>
            </a:r>
            <a:r>
              <a:rPr lang="es-ES" sz="1600" dirty="0" smtClean="0"/>
              <a:t> </a:t>
            </a:r>
            <a:r>
              <a:rPr lang="es-ES" sz="1600" dirty="0" err="1" smtClean="0"/>
              <a:t>spatial</a:t>
            </a:r>
            <a:r>
              <a:rPr lang="es-ES" sz="1600" dirty="0" smtClean="0"/>
              <a:t> </a:t>
            </a:r>
            <a:r>
              <a:rPr lang="es-ES" sz="1600" dirty="0" err="1" smtClean="0"/>
              <a:t>domain</a:t>
            </a:r>
            <a:r>
              <a:rPr lang="es-ES" sz="1600" dirty="0" smtClean="0"/>
              <a:t> </a:t>
            </a:r>
            <a:r>
              <a:rPr lang="es-ES" sz="1600" dirty="0" err="1" smtClean="0"/>
              <a:t>around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protein</a:t>
            </a:r>
            <a:endParaRPr lang="es-ES" sz="1600" dirty="0" smtClean="0"/>
          </a:p>
          <a:p>
            <a:endParaRPr lang="es-ES" sz="2000" dirty="0"/>
          </a:p>
          <a:p>
            <a:r>
              <a:rPr lang="es-ES" sz="1600" dirty="0" smtClean="0"/>
              <a:t>* </a:t>
            </a:r>
            <a:r>
              <a:rPr lang="es-ES" sz="1600" dirty="0" err="1" smtClean="0"/>
              <a:t>This</a:t>
            </a:r>
            <a:r>
              <a:rPr lang="es-ES" sz="1600" dirty="0" smtClean="0"/>
              <a:t> </a:t>
            </a:r>
            <a:r>
              <a:rPr lang="es-ES" sz="1600" dirty="0" err="1" smtClean="0"/>
              <a:t>coarse</a:t>
            </a:r>
            <a:r>
              <a:rPr lang="es-ES" sz="1600" dirty="0" smtClean="0"/>
              <a:t> </a:t>
            </a:r>
            <a:r>
              <a:rPr lang="es-ES" sz="1600" dirty="0" err="1" smtClean="0"/>
              <a:t>solution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 err="1" smtClean="0"/>
              <a:t>then</a:t>
            </a:r>
            <a:r>
              <a:rPr lang="es-ES" sz="1600" dirty="0" smtClean="0"/>
              <a:t> </a:t>
            </a:r>
            <a:r>
              <a:rPr lang="es-ES" sz="1600" dirty="0" err="1" smtClean="0"/>
              <a:t>used</a:t>
            </a:r>
            <a:r>
              <a:rPr lang="es-ES" sz="1600" dirty="0" smtClean="0"/>
              <a:t> in </a:t>
            </a:r>
            <a:r>
              <a:rPr lang="es-ES" sz="1600" dirty="0" err="1" smtClean="0"/>
              <a:t>conjunction</a:t>
            </a:r>
            <a:r>
              <a:rPr lang="es-ES" sz="1600" dirty="0" smtClean="0"/>
              <a:t> </a:t>
            </a:r>
            <a:r>
              <a:rPr lang="es-ES" sz="1600" dirty="0" err="1" smtClean="0"/>
              <a:t>with</a:t>
            </a:r>
            <a:r>
              <a:rPr lang="es-ES" sz="1600" dirty="0" smtClean="0"/>
              <a:t> </a:t>
            </a:r>
            <a:r>
              <a:rPr lang="es-ES" sz="1600" dirty="0" err="1" smtClean="0"/>
              <a:t>an</a:t>
            </a:r>
            <a:r>
              <a:rPr lang="es-ES" sz="1600" dirty="0" smtClean="0"/>
              <a:t> error </a:t>
            </a:r>
            <a:r>
              <a:rPr lang="es-ES" sz="1600" dirty="0" err="1" smtClean="0"/>
              <a:t>estimator</a:t>
            </a:r>
            <a:r>
              <a:rPr lang="es-ES" sz="1600" dirty="0" smtClean="0"/>
              <a:t> to </a:t>
            </a:r>
            <a:r>
              <a:rPr lang="es-ES" sz="1600" dirty="0" err="1"/>
              <a:t>partition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endParaRPr lang="es-ES" sz="1600" dirty="0" smtClean="0"/>
          </a:p>
          <a:p>
            <a:r>
              <a:rPr lang="es-ES" sz="1600" dirty="0" err="1" smtClean="0"/>
              <a:t>problem</a:t>
            </a:r>
            <a:r>
              <a:rPr lang="es-ES" sz="1600" dirty="0" smtClean="0"/>
              <a:t> </a:t>
            </a:r>
            <a:r>
              <a:rPr lang="es-ES" sz="1600" dirty="0" err="1"/>
              <a:t>domain</a:t>
            </a:r>
            <a:r>
              <a:rPr lang="es-ES" sz="1600" dirty="0"/>
              <a:t> </a:t>
            </a:r>
            <a:r>
              <a:rPr lang="es-ES" sz="1600" dirty="0" err="1"/>
              <a:t>into</a:t>
            </a:r>
            <a:r>
              <a:rPr lang="es-ES" sz="1600" dirty="0"/>
              <a:t> </a:t>
            </a:r>
            <a:r>
              <a:rPr lang="es-ES" sz="1600" i="1" dirty="0"/>
              <a:t>P </a:t>
            </a:r>
            <a:r>
              <a:rPr lang="es-ES" sz="1600" i="1" dirty="0" err="1"/>
              <a:t>subdomains</a:t>
            </a:r>
            <a:r>
              <a:rPr lang="es-ES" sz="1600" dirty="0"/>
              <a:t>, </a:t>
            </a:r>
            <a:r>
              <a:rPr lang="es-ES" sz="1600" dirty="0" err="1"/>
              <a:t>which</a:t>
            </a:r>
            <a:r>
              <a:rPr lang="es-ES" sz="1600" dirty="0"/>
              <a:t> are </a:t>
            </a:r>
            <a:r>
              <a:rPr lang="es-ES" sz="1600" dirty="0" err="1" smtClean="0"/>
              <a:t>assigned</a:t>
            </a:r>
            <a:r>
              <a:rPr lang="es-ES" sz="1600" dirty="0" smtClean="0"/>
              <a:t> </a:t>
            </a:r>
            <a:r>
              <a:rPr lang="es-ES" sz="1600" dirty="0"/>
              <a:t>to </a:t>
            </a:r>
            <a:r>
              <a:rPr lang="es-ES" sz="1600" i="1" dirty="0" smtClean="0"/>
              <a:t>P </a:t>
            </a:r>
            <a:r>
              <a:rPr lang="es-ES" sz="1600" i="1" dirty="0" err="1"/>
              <a:t>processors</a:t>
            </a:r>
            <a:r>
              <a:rPr lang="es-ES" sz="1600" i="1" dirty="0"/>
              <a:t> </a:t>
            </a:r>
            <a:r>
              <a:rPr lang="es-ES" sz="1600" dirty="0"/>
              <a:t>of a </a:t>
            </a:r>
            <a:r>
              <a:rPr lang="es-ES" sz="1600" dirty="0" err="1"/>
              <a:t>parallel</a:t>
            </a:r>
            <a:r>
              <a:rPr lang="es-ES" sz="1600" dirty="0"/>
              <a:t> </a:t>
            </a:r>
            <a:r>
              <a:rPr lang="es-ES" sz="1600" dirty="0" err="1" smtClean="0"/>
              <a:t>computer</a:t>
            </a:r>
            <a:endParaRPr lang="es-ES" sz="1600" dirty="0" smtClean="0"/>
          </a:p>
          <a:p>
            <a:endParaRPr lang="es-ES" sz="2000" dirty="0"/>
          </a:p>
          <a:p>
            <a:r>
              <a:rPr lang="es-ES" sz="1600" dirty="0" smtClean="0"/>
              <a:t>* </a:t>
            </a:r>
            <a:r>
              <a:rPr lang="es-ES" sz="1600" dirty="0" err="1" smtClean="0"/>
              <a:t>Each</a:t>
            </a:r>
            <a:r>
              <a:rPr lang="es-ES" sz="1600" dirty="0" smtClean="0"/>
              <a:t> </a:t>
            </a:r>
            <a:r>
              <a:rPr lang="es-ES" sz="1600" dirty="0" err="1" smtClean="0"/>
              <a:t>processor</a:t>
            </a:r>
            <a:r>
              <a:rPr lang="es-ES" sz="1600" dirty="0" smtClean="0"/>
              <a:t> </a:t>
            </a:r>
            <a:r>
              <a:rPr lang="es-ES" sz="1600" dirty="0" err="1" smtClean="0"/>
              <a:t>then</a:t>
            </a:r>
            <a:r>
              <a:rPr lang="es-ES" sz="1600" dirty="0" smtClean="0"/>
              <a:t> </a:t>
            </a:r>
            <a:r>
              <a:rPr lang="es-ES" sz="1600" dirty="0" err="1" smtClean="0"/>
              <a:t>solves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PBE </a:t>
            </a:r>
            <a:r>
              <a:rPr lang="es-ES" sz="1600" dirty="0" err="1" smtClean="0"/>
              <a:t>over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global </a:t>
            </a:r>
            <a:r>
              <a:rPr lang="es-ES" sz="1600" dirty="0" err="1" smtClean="0"/>
              <a:t>mesh</a:t>
            </a:r>
            <a:r>
              <a:rPr lang="es-ES" sz="1600" dirty="0" smtClean="0"/>
              <a:t> of </a:t>
            </a:r>
            <a:r>
              <a:rPr lang="es-ES" sz="1600" dirty="0" err="1" smtClean="0"/>
              <a:t>points</a:t>
            </a:r>
            <a:r>
              <a:rPr lang="es-ES" sz="1600" dirty="0" smtClean="0"/>
              <a:t> </a:t>
            </a:r>
            <a:r>
              <a:rPr lang="es-ES" sz="1600" dirty="0" err="1" smtClean="0"/>
              <a:t>but</a:t>
            </a:r>
            <a:r>
              <a:rPr lang="es-ES" sz="1600" dirty="0" smtClean="0"/>
              <a:t> confines </a:t>
            </a:r>
            <a:r>
              <a:rPr lang="es-ES" sz="1600" dirty="0" err="1" smtClean="0"/>
              <a:t>its</a:t>
            </a:r>
            <a:r>
              <a:rPr lang="es-ES" sz="1600" dirty="0" smtClean="0"/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adaptive</a:t>
            </a:r>
            <a:r>
              <a:rPr lang="es-ES" sz="1600" dirty="0" smtClean="0"/>
              <a:t> </a:t>
            </a:r>
            <a:r>
              <a:rPr lang="es-ES" sz="1600" dirty="0" err="1" smtClean="0">
                <a:solidFill>
                  <a:srgbClr val="0000FF"/>
                </a:solidFill>
              </a:rPr>
              <a:t>refinement</a:t>
            </a:r>
            <a:r>
              <a:rPr lang="es-ES" sz="1600" dirty="0" smtClean="0"/>
              <a:t> to </a:t>
            </a:r>
            <a:r>
              <a:rPr lang="es-ES" sz="1600" dirty="0" err="1" smtClean="0"/>
              <a:t>the</a:t>
            </a:r>
            <a:r>
              <a:rPr lang="es-ES" sz="1600" dirty="0" smtClean="0"/>
              <a:t> local </a:t>
            </a:r>
            <a:r>
              <a:rPr lang="es-ES" sz="1600" dirty="0" err="1" smtClean="0"/>
              <a:t>subdomain</a:t>
            </a:r>
            <a:r>
              <a:rPr lang="es-ES" sz="1600" dirty="0" smtClean="0"/>
              <a:t> and a </a:t>
            </a:r>
            <a:r>
              <a:rPr lang="es-ES" sz="1600" dirty="0" err="1" smtClean="0"/>
              <a:t>small</a:t>
            </a:r>
            <a:r>
              <a:rPr lang="es-ES" sz="1600" dirty="0" smtClean="0"/>
              <a:t> </a:t>
            </a:r>
            <a:r>
              <a:rPr lang="es-ES" sz="1600" dirty="0" err="1" smtClean="0"/>
              <a:t>surrounding</a:t>
            </a:r>
            <a:r>
              <a:rPr lang="es-ES" sz="1600" dirty="0" smtClean="0"/>
              <a:t> </a:t>
            </a:r>
            <a:r>
              <a:rPr lang="es-ES" sz="1600" dirty="0" err="1" smtClean="0"/>
              <a:t>region</a:t>
            </a:r>
            <a:r>
              <a:rPr lang="es-ES" sz="1600" dirty="0" smtClean="0"/>
              <a:t> </a:t>
            </a:r>
            <a:r>
              <a:rPr lang="es-ES" sz="1600" dirty="0" err="1" smtClean="0"/>
              <a:t>on</a:t>
            </a:r>
            <a:r>
              <a:rPr lang="es-ES" sz="1600" dirty="0" smtClean="0"/>
              <a:t> a </a:t>
            </a:r>
            <a:r>
              <a:rPr lang="es-ES" sz="1600" b="1" dirty="0" smtClean="0">
                <a:solidFill>
                  <a:srgbClr val="0000FF"/>
                </a:solidFill>
              </a:rPr>
              <a:t>fine</a:t>
            </a:r>
            <a:r>
              <a:rPr lang="es-ES" sz="1600" dirty="0" smtClean="0"/>
              <a:t> </a:t>
            </a:r>
            <a:r>
              <a:rPr lang="es-ES" sz="1600" dirty="0" err="1" smtClean="0">
                <a:solidFill>
                  <a:srgbClr val="0000FF"/>
                </a:solidFill>
              </a:rPr>
              <a:t>mesh</a:t>
            </a:r>
            <a:r>
              <a:rPr lang="es-ES" sz="1600" dirty="0" smtClean="0"/>
              <a:t> </a:t>
            </a:r>
          </a:p>
          <a:p>
            <a:endParaRPr lang="es-ES" sz="2000" dirty="0"/>
          </a:p>
          <a:p>
            <a:r>
              <a:rPr lang="es-ES" sz="1600" dirty="0" smtClean="0"/>
              <a:t>* </a:t>
            </a:r>
            <a:r>
              <a:rPr lang="es-ES" sz="1600" dirty="0" err="1" smtClean="0"/>
              <a:t>After</a:t>
            </a:r>
            <a:r>
              <a:rPr lang="es-ES" sz="1600" dirty="0" smtClean="0"/>
              <a:t> </a:t>
            </a:r>
            <a:r>
              <a:rPr lang="es-ES" sz="1600" dirty="0" err="1" smtClean="0"/>
              <a:t>all</a:t>
            </a:r>
            <a:r>
              <a:rPr lang="es-ES" sz="1600" dirty="0" smtClean="0"/>
              <a:t> </a:t>
            </a:r>
            <a:r>
              <a:rPr lang="es-ES" sz="1600" dirty="0" err="1" smtClean="0"/>
              <a:t>processors</a:t>
            </a:r>
            <a:r>
              <a:rPr lang="es-ES" sz="1600" dirty="0" smtClean="0"/>
              <a:t> </a:t>
            </a:r>
            <a:r>
              <a:rPr lang="es-ES" sz="1600" dirty="0" err="1" smtClean="0"/>
              <a:t>have</a:t>
            </a:r>
            <a:r>
              <a:rPr lang="es-ES" sz="1600" dirty="0" smtClean="0"/>
              <a:t> </a:t>
            </a:r>
            <a:r>
              <a:rPr lang="es-ES" sz="1600" dirty="0" err="1" smtClean="0"/>
              <a:t>completed</a:t>
            </a:r>
            <a:r>
              <a:rPr lang="es-ES" sz="1600" dirty="0" smtClean="0"/>
              <a:t> </a:t>
            </a:r>
            <a:r>
              <a:rPr lang="es-ES" sz="1600" dirty="0" err="1" smtClean="0"/>
              <a:t>their</a:t>
            </a:r>
            <a:r>
              <a:rPr lang="es-ES" sz="1600" dirty="0" smtClean="0"/>
              <a:t> local </a:t>
            </a:r>
            <a:r>
              <a:rPr lang="es-ES" sz="1600" dirty="0" err="1" smtClean="0"/>
              <a:t>adaptive</a:t>
            </a:r>
            <a:r>
              <a:rPr lang="es-ES" sz="1600" dirty="0" smtClean="0"/>
              <a:t> </a:t>
            </a:r>
            <a:r>
              <a:rPr lang="es-ES" sz="1600" dirty="0" err="1" smtClean="0"/>
              <a:t>solutions</a:t>
            </a:r>
            <a:r>
              <a:rPr lang="es-ES" sz="1600" dirty="0" smtClean="0"/>
              <a:t>, a global </a:t>
            </a:r>
            <a:r>
              <a:rPr lang="es-ES" sz="1600" dirty="0" err="1" smtClean="0"/>
              <a:t>solution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</a:p>
          <a:p>
            <a:r>
              <a:rPr lang="es-ES" sz="1600" dirty="0" err="1" smtClean="0"/>
              <a:t>constructed</a:t>
            </a:r>
            <a:r>
              <a:rPr lang="es-ES" sz="1600" dirty="0" smtClean="0"/>
              <a:t> </a:t>
            </a:r>
            <a:r>
              <a:rPr lang="es-ES" sz="1600" dirty="0" err="1" smtClean="0"/>
              <a:t>by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i="1" dirty="0" err="1" smtClean="0"/>
              <a:t>piecewise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assembly</a:t>
            </a:r>
            <a:r>
              <a:rPr lang="es-ES" sz="1600" i="1" dirty="0" smtClean="0"/>
              <a:t> of </a:t>
            </a:r>
            <a:r>
              <a:rPr lang="es-ES" sz="1600" i="1" dirty="0" err="1" smtClean="0"/>
              <a:t>the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solutions</a:t>
            </a:r>
            <a:r>
              <a:rPr lang="es-ES" sz="1600" i="1" dirty="0" smtClean="0"/>
              <a:t> of </a:t>
            </a:r>
            <a:r>
              <a:rPr lang="es-ES" sz="1600" i="1" dirty="0" err="1" smtClean="0"/>
              <a:t>each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subdomain</a:t>
            </a:r>
            <a:r>
              <a:rPr lang="es-ES" sz="1600" dirty="0" smtClean="0"/>
              <a:t> (</a:t>
            </a:r>
            <a:r>
              <a:rPr lang="es-ES" sz="1600" dirty="0" err="1" smtClean="0"/>
              <a:t>it</a:t>
            </a:r>
            <a:r>
              <a:rPr lang="es-ES" sz="1600" dirty="0" smtClean="0"/>
              <a:t> can be </a:t>
            </a:r>
            <a:r>
              <a:rPr lang="es-ES" sz="1600" dirty="0" err="1" smtClean="0"/>
              <a:t>rigorously</a:t>
            </a:r>
            <a:r>
              <a:rPr lang="es-ES" sz="1600" dirty="0" smtClean="0"/>
              <a:t> </a:t>
            </a:r>
            <a:r>
              <a:rPr lang="es-ES" sz="1600" dirty="0" err="1" smtClean="0"/>
              <a:t>shown</a:t>
            </a:r>
            <a:r>
              <a:rPr lang="es-ES" sz="1600" dirty="0" smtClean="0"/>
              <a:t> </a:t>
            </a:r>
            <a:r>
              <a:rPr lang="es-ES" sz="1600" dirty="0" err="1" smtClean="0"/>
              <a:t>that</a:t>
            </a:r>
            <a:r>
              <a:rPr lang="es-ES" sz="1600" dirty="0" smtClean="0"/>
              <a:t> </a:t>
            </a:r>
            <a:r>
              <a:rPr lang="es-ES" sz="1600" dirty="0" err="1" smtClean="0"/>
              <a:t>this</a:t>
            </a:r>
            <a:r>
              <a:rPr lang="es-ES" sz="1600" dirty="0" smtClean="0"/>
              <a:t> </a:t>
            </a:r>
            <a:r>
              <a:rPr lang="es-ES" sz="1600" dirty="0" err="1" smtClean="0"/>
              <a:t>assembled</a:t>
            </a:r>
            <a:r>
              <a:rPr lang="es-ES" sz="1600" dirty="0" smtClean="0"/>
              <a:t> </a:t>
            </a:r>
            <a:r>
              <a:rPr lang="es-ES" sz="1600" dirty="0" err="1" smtClean="0"/>
              <a:t>solution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as </a:t>
            </a:r>
            <a:r>
              <a:rPr lang="es-ES" sz="1600" dirty="0" err="1" smtClean="0"/>
              <a:t>accurate</a:t>
            </a:r>
            <a:r>
              <a:rPr lang="es-ES" sz="1600" dirty="0" smtClean="0"/>
              <a:t> as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solution</a:t>
            </a:r>
            <a:r>
              <a:rPr lang="es-ES" sz="1600" dirty="0" smtClean="0"/>
              <a:t> </a:t>
            </a:r>
            <a:r>
              <a:rPr lang="es-ES" sz="1600" dirty="0" err="1" smtClean="0"/>
              <a:t>on</a:t>
            </a:r>
            <a:r>
              <a:rPr lang="es-ES" sz="1600" dirty="0" smtClean="0"/>
              <a:t> a single global </a:t>
            </a:r>
            <a:r>
              <a:rPr lang="es-ES" sz="1600" dirty="0" err="1" smtClean="0"/>
              <a:t>mesh</a:t>
            </a:r>
            <a:r>
              <a:rPr lang="es-ES" sz="1600" dirty="0" smtClean="0"/>
              <a:t>)</a:t>
            </a:r>
          </a:p>
          <a:p>
            <a:endParaRPr lang="es-ES" sz="2000" dirty="0"/>
          </a:p>
          <a:p>
            <a:r>
              <a:rPr lang="es-ES" sz="1600" dirty="0" smtClean="0"/>
              <a:t>* </a:t>
            </a:r>
            <a:r>
              <a:rPr lang="es-ES" sz="1600" dirty="0" err="1" smtClean="0"/>
              <a:t>Because</a:t>
            </a:r>
            <a:r>
              <a:rPr lang="es-ES" sz="1600" dirty="0" smtClean="0"/>
              <a:t> </a:t>
            </a:r>
            <a:r>
              <a:rPr lang="es-ES" sz="1600" dirty="0" err="1" smtClean="0"/>
              <a:t>each</a:t>
            </a:r>
            <a:r>
              <a:rPr lang="es-ES" sz="1600" dirty="0" smtClean="0"/>
              <a:t> </a:t>
            </a:r>
            <a:r>
              <a:rPr lang="es-ES" sz="1600" dirty="0" err="1" smtClean="0"/>
              <a:t>processor</a:t>
            </a:r>
            <a:r>
              <a:rPr lang="es-ES" sz="1600" dirty="0" smtClean="0"/>
              <a:t> </a:t>
            </a:r>
            <a:r>
              <a:rPr lang="es-ES" sz="1600" dirty="0" err="1" smtClean="0"/>
              <a:t>performs</a:t>
            </a:r>
            <a:r>
              <a:rPr lang="es-ES" sz="1600" dirty="0" smtClean="0"/>
              <a:t> </a:t>
            </a:r>
            <a:r>
              <a:rPr lang="es-ES" sz="1600" dirty="0" err="1" smtClean="0"/>
              <a:t>all</a:t>
            </a:r>
            <a:r>
              <a:rPr lang="es-ES" sz="1600" dirty="0" smtClean="0"/>
              <a:t> of </a:t>
            </a:r>
            <a:r>
              <a:rPr lang="es-ES" sz="1600" dirty="0" err="1" smtClean="0"/>
              <a:t>its</a:t>
            </a:r>
            <a:r>
              <a:rPr lang="es-ES" sz="1600" dirty="0" smtClean="0"/>
              <a:t> </a:t>
            </a:r>
            <a:r>
              <a:rPr lang="es-ES" sz="1600" dirty="0" err="1" smtClean="0"/>
              <a:t>computational</a:t>
            </a:r>
            <a:r>
              <a:rPr lang="es-ES" sz="1600" dirty="0" smtClean="0"/>
              <a:t> </a:t>
            </a:r>
            <a:r>
              <a:rPr lang="es-ES" sz="1600" dirty="0" err="1" smtClean="0"/>
              <a:t>work</a:t>
            </a:r>
            <a:r>
              <a:rPr lang="es-ES" sz="1600" dirty="0" smtClean="0"/>
              <a:t> </a:t>
            </a:r>
            <a:r>
              <a:rPr lang="es-ES" sz="1600" dirty="0" err="1" smtClean="0"/>
              <a:t>independently</a:t>
            </a:r>
            <a:r>
              <a:rPr lang="es-ES" sz="1600" dirty="0" smtClean="0"/>
              <a:t>, APBS </a:t>
            </a:r>
          </a:p>
          <a:p>
            <a:r>
              <a:rPr lang="es-ES" sz="1600" dirty="0" err="1" smtClean="0"/>
              <a:t>calculations</a:t>
            </a:r>
            <a:r>
              <a:rPr lang="es-ES" sz="1600" dirty="0" smtClean="0"/>
              <a:t> </a:t>
            </a:r>
            <a:r>
              <a:rPr lang="es-ES" sz="1600" dirty="0" err="1" smtClean="0"/>
              <a:t>exhibit</a:t>
            </a:r>
            <a:r>
              <a:rPr lang="es-ES" sz="1600" dirty="0" smtClean="0"/>
              <a:t> </a:t>
            </a:r>
            <a:r>
              <a:rPr lang="es-ES" sz="1600" dirty="0" err="1" smtClean="0"/>
              <a:t>excellent</a:t>
            </a:r>
            <a:r>
              <a:rPr lang="es-ES" sz="1600" dirty="0" smtClean="0"/>
              <a:t> </a:t>
            </a:r>
            <a:r>
              <a:rPr lang="es-ES" sz="1600" i="1" dirty="0" err="1" smtClean="0"/>
              <a:t>parallel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scaling</a:t>
            </a:r>
            <a:endParaRPr lang="es-ES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26641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23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83950" y="235835"/>
            <a:ext cx="843500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PB Potential for 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1BLZ protein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title (# : comment lines)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endParaRPr lang="es-ES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mol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pqr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1BLZ.pqr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read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PQR file for molecule 1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s-ES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mg-auto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automatic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multigrid calculations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dime  193 193 193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number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of grid points per 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processor	(1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)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cglen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110.146  110.146  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114.493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length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of coarse grid in focusing calculation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fglen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84.792   84.792   87.349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length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of fine grid in focusing calculation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cgcent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mol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center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coarse grid on molecule 1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fgcent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mol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center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fine grid on molecule 1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mol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specify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molecule for which the PBE is solved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solve the nonlinear PBE		(2)</a:t>
            </a:r>
            <a:endParaRPr lang="es-ES" sz="1400" dirty="0" smtClean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bcfl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mdh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type of boundary conditions		(3)</a:t>
            </a:r>
            <a:endParaRPr lang="es-ES" sz="1400" dirty="0" smtClean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pdie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4.00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protein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(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solute)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dielectric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sdie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78.54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solvent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dielectric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ion 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charge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0.150 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radius 2.0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specify positive ions</a:t>
            </a:r>
            <a:endParaRPr lang="es-ES" sz="1400" dirty="0" smtClean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ion charge -1 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0.150 radius 2.0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specify negative ions</a:t>
            </a:r>
            <a:endParaRPr lang="es-ES" sz="1400" dirty="0" smtClean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chgm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spl2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method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to map 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atom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charges to the 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grid	(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4)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sdens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10.0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sphere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density 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for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accessibility 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	(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5)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srfm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molecular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surface definition 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		(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6)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srad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1.40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solvent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sphere probe radius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swin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0.30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spline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window width (Å); recommended 0.30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 298.15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temperature </a:t>
            </a:r>
            <a:r>
              <a:rPr lang="en-US" sz="1400" dirty="0">
                <a:latin typeface="Arial Narrow" panose="020B0606020202030204" pitchFamily="34" charset="0"/>
                <a:cs typeface="Courier New" panose="02070309020205020404" pitchFamily="49" charset="0"/>
              </a:rPr>
              <a:t>in kelvin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calcenergy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energy not computed</a:t>
            </a:r>
            <a:endParaRPr lang="es-ES" sz="1400" dirty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calcforce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force not computed</a:t>
            </a:r>
            <a:endParaRPr lang="es-ES" sz="1400" dirty="0" smtClean="0"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 pot dx 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1BLZ_pot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write potential in </a:t>
            </a:r>
            <a:r>
              <a:rPr lang="en-US" sz="1400" dirty="0" err="1" smtClean="0">
                <a:latin typeface="Arial Narrow" panose="020B0606020202030204" pitchFamily="34" charset="0"/>
                <a:cs typeface="Courier New" panose="02070309020205020404" pitchFamily="49" charset="0"/>
              </a:rPr>
              <a:t>OpenDX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 format to </a:t>
            </a:r>
            <a:r>
              <a:rPr lang="en-US" sz="1400" i="1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1BLZ_pot.dx</a:t>
            </a:r>
            <a:r>
              <a:rPr lang="en-US" sz="1400" dirty="0" smtClean="0">
                <a:latin typeface="Arial Narrow" panose="020B0606020202030204" pitchFamily="34" charset="0"/>
                <a:cs typeface="Courier New" panose="02070309020205020404" pitchFamily="49" charset="0"/>
              </a:rPr>
              <a:t> file (7)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s-ES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</a:t>
            </a:r>
            <a:endParaRPr lang="es-ES" sz="1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285461" y="1557130"/>
            <a:ext cx="2438400" cy="649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319673" y="2206487"/>
            <a:ext cx="0" cy="3379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2862475" y="248478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psize.py</a:t>
            </a:r>
            <a:endParaRPr lang="es-E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2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24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48616" y="732053"/>
            <a:ext cx="63209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ATOM      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 N   THR     1      17.047  14.099   3.625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1.00 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13.79</a:t>
            </a:r>
          </a:p>
          <a:p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ATOM      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CA  THR     1      16.967  12.784   4.338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1.00 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10.80</a:t>
            </a:r>
            <a:endParaRPr lang="es-E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3  C   THR     1      15.685  12.755   5.133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1.00  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9.19</a:t>
            </a:r>
            <a:endParaRPr lang="es-E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4  O   THR     1      15.268  13.825   5.594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1.00  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9.85</a:t>
            </a:r>
            <a:endParaRPr lang="es-E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5  CB  THR     1      18.170  12.703   5.337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1.00 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13.02</a:t>
            </a:r>
            <a:endParaRPr lang="es-E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6  OG1 THR     1      19.334  12.829   4.463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1.00 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15.06</a:t>
            </a:r>
            <a:endParaRPr lang="es-E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7  CG2 THR     1      18.150  11.546   </a:t>
            </a:r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6.304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1.00 14.23</a:t>
            </a:r>
            <a:endParaRPr lang="es-E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8  N   </a:t>
            </a:r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     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2      15.115  11.555   5.265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1.00  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7.81</a:t>
            </a:r>
            <a:endParaRPr lang="es-E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9  CA  </a:t>
            </a:r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     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2      13.856  11.469   6.066 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1.00  </a:t>
            </a:r>
            <a:r>
              <a:rPr lang="es-ES" sz="1200" dirty="0" smtClean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8.31</a:t>
            </a:r>
            <a:endParaRPr lang="es-ES" sz="12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18317" y="3268696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48616" y="3095333"/>
            <a:ext cx="65998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1  N   THR     1      17.047  14.099   3.625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-0.3000 1.8500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2  CA  THR     1      16.967  12.784   4.338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0.2100 2.2750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3  C   THR     1      15.685  12.755   5.133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0.5100 2.0000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4  O   THR     1      15.268  13.825   5.594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-0.5100 1.7000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5  CB  THR     1      18.170  12.703   5.337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0.1400 2.2750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6  OG1 THR     1      19.334  12.829   4.463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-0.6600 </a:t>
            </a:r>
            <a:r>
              <a:rPr lang="es-ES" sz="1200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1.7700</a:t>
            </a:r>
            <a:endParaRPr lang="es-ES" sz="1200" dirty="0">
              <a:solidFill>
                <a:srgbClr val="FF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7  CG2 THR     1      18.150  11.546   6.304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-0.2700 2.0600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8 HG22 THR     1      17.759  10.731   5.863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0.0900 1.3200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 9  H2  THR     1      17.853  14.588   3.947 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0.3300 0.2245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10  H3  THR     1      17.116  13.928   2.646 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0.3300 0.2245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11  HB  THR     1      18.142  13.494   5.933 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0.0900 1.3200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12  H   THR     1      16.223  14.622   3.826 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0.3300 0.2245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13 HG21 THR     1      19.084  11.332   6.608 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0.0900 1.3200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14 HG23 THR     1      17.593  11.776   7.109 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0.0900 1.3200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15  HA  THR     1      16.944  12.070   3.646 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0.1000 1.3200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16  HG1 THR     1      19.855  13.646   4.713 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0.4300 0.2245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17  N   </a:t>
            </a:r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     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2      15.115  11.555   5.265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-0.4700 1.8500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ATOM     18  CA  </a:t>
            </a:r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ALA     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2      13.856  11.469   6.066  </a:t>
            </a:r>
            <a:r>
              <a:rPr lang="es-ES" sz="1200" dirty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0.0700 2.2750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958776" y="2510801"/>
            <a:ext cx="710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PQR file					       </a:t>
            </a:r>
            <a:r>
              <a:rPr lang="es-ES" sz="1600" b="1" dirty="0" err="1" smtClean="0">
                <a:solidFill>
                  <a:srgbClr val="FF0066"/>
                </a:solidFill>
                <a:latin typeface="Arial Narrow" panose="020B0606020202030204" pitchFamily="34" charset="0"/>
              </a:rPr>
              <a:t>charge</a:t>
            </a:r>
            <a:r>
              <a:rPr lang="es-ES" sz="1600" b="1" dirty="0" smtClean="0">
                <a:solidFill>
                  <a:srgbClr val="FF0066"/>
                </a:solidFill>
                <a:latin typeface="Arial Narrow" panose="020B0606020202030204" pitchFamily="34" charset="0"/>
              </a:rPr>
              <a:t> Q     </a:t>
            </a:r>
            <a:r>
              <a:rPr lang="es-ES" sz="1600" b="1" dirty="0" err="1" smtClean="0">
                <a:solidFill>
                  <a:srgbClr val="FF0066"/>
                </a:solidFill>
                <a:latin typeface="Arial Narrow" panose="020B0606020202030204" pitchFamily="34" charset="0"/>
              </a:rPr>
              <a:t>radius</a:t>
            </a:r>
            <a:r>
              <a:rPr lang="es-ES" sz="1600" b="1" dirty="0" smtClean="0">
                <a:solidFill>
                  <a:srgbClr val="FF0066"/>
                </a:solidFill>
                <a:latin typeface="Arial Narrow" panose="020B0606020202030204" pitchFamily="34" charset="0"/>
              </a:rPr>
              <a:t> R</a:t>
            </a:r>
            <a:endParaRPr lang="es-ES" sz="1600" b="1" dirty="0">
              <a:solidFill>
                <a:srgbClr val="FF0066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42367" y="201313"/>
            <a:ext cx="697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PDB file					  </a:t>
            </a:r>
            <a:r>
              <a:rPr lang="es-ES" sz="1600" b="1" dirty="0" err="1" smtClean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</a:rPr>
              <a:t>occupancy</a:t>
            </a:r>
            <a:r>
              <a:rPr lang="es-ES" sz="1600" b="1" dirty="0" smtClean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</a:rPr>
              <a:t>      B factor</a:t>
            </a:r>
            <a:endParaRPr lang="es-ES" sz="1600" b="1" dirty="0">
              <a:solidFill>
                <a:schemeClr val="accent4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6181767" y="543658"/>
            <a:ext cx="180000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>
            <a:off x="6919120" y="533008"/>
            <a:ext cx="180000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6348704" y="2915752"/>
            <a:ext cx="180000" cy="216000"/>
          </a:xfrm>
          <a:prstGeom prst="straightConnector1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7055211" y="2897278"/>
            <a:ext cx="180000" cy="216000"/>
          </a:xfrm>
          <a:prstGeom prst="straightConnector1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594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7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21" y="1036207"/>
            <a:ext cx="6915007" cy="532014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925053" y="367502"/>
            <a:ext cx="202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</a:rPr>
              <a:t>prody.csb.pitt.edu/</a:t>
            </a:r>
            <a:endParaRPr lang="es-ES" b="1" dirty="0">
              <a:solidFill>
                <a:srgbClr val="0000FF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3</a:t>
            </a:fld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1031369" y="275169"/>
            <a:ext cx="399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Normal </a:t>
            </a:r>
            <a:r>
              <a:rPr lang="es-ES" sz="2400" b="1" dirty="0" err="1" smtClean="0"/>
              <a:t>Mode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Analysis</a:t>
            </a:r>
            <a:r>
              <a:rPr lang="es-ES" sz="2400" b="1" dirty="0" smtClean="0"/>
              <a:t> (NMA)</a:t>
            </a:r>
            <a:endParaRPr lang="es-E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468845" y="4080266"/>
            <a:ext cx="1800000" cy="216000"/>
          </a:xfrm>
          <a:prstGeom prst="rect">
            <a:avLst/>
          </a:prstGeom>
          <a:noFill/>
          <a:ln w="254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1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4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9" y="3367751"/>
            <a:ext cx="6601339" cy="28465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40085" y="2929972"/>
            <a:ext cx="735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Catalytic </a:t>
            </a:r>
            <a:r>
              <a:rPr lang="en-US" sz="1600" dirty="0"/>
              <a:t>domain of </a:t>
            </a:r>
            <a:r>
              <a:rPr lang="en-US" sz="1600" dirty="0" smtClean="0"/>
              <a:t>Cdc25B</a:t>
            </a:r>
            <a:r>
              <a:rPr lang="en-US" sz="1600" dirty="0"/>
              <a:t>, a cell </a:t>
            </a:r>
            <a:r>
              <a:rPr lang="en-US" sz="1600" dirty="0" smtClean="0"/>
              <a:t>division cycle </a:t>
            </a:r>
            <a:r>
              <a:rPr lang="en-US" sz="1600" dirty="0"/>
              <a:t>dual-specificity </a:t>
            </a:r>
            <a:r>
              <a:rPr lang="en-US" sz="1600" dirty="0" smtClean="0"/>
              <a:t>phosphatase (1QB0)</a:t>
            </a:r>
            <a:endParaRPr lang="es-ES" sz="1600" dirty="0"/>
          </a:p>
        </p:txBody>
      </p:sp>
      <p:sp>
        <p:nvSpPr>
          <p:cNvPr id="5" name="CuadroTexto 4"/>
          <p:cNvSpPr txBox="1"/>
          <p:nvPr/>
        </p:nvSpPr>
        <p:spPr>
          <a:xfrm rot="16200000">
            <a:off x="664845" y="442467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Arial Narrow" panose="020B0606020202030204" pitchFamily="34" charset="0"/>
              </a:rPr>
              <a:t>B-factor (Å</a:t>
            </a:r>
            <a:r>
              <a:rPr lang="es-ES" sz="1400" baseline="30000" dirty="0" smtClean="0">
                <a:latin typeface="Arial Narrow" panose="020B0606020202030204" pitchFamily="34" charset="0"/>
              </a:rPr>
              <a:t>2</a:t>
            </a:r>
            <a:r>
              <a:rPr lang="es-ES" sz="1400" dirty="0" smtClean="0">
                <a:latin typeface="Arial Narrow" panose="020B0606020202030204" pitchFamily="34" charset="0"/>
              </a:rPr>
              <a:t>) </a:t>
            </a:r>
            <a:endParaRPr lang="es-ES" sz="1400" dirty="0"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982290" y="60603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Arial Narrow" panose="020B0606020202030204" pitchFamily="34" charset="0"/>
              </a:rPr>
              <a:t>Residue</a:t>
            </a:r>
            <a:endParaRPr lang="es-ES" sz="1400" dirty="0">
              <a:latin typeface="Arial Narrow" panose="020B060602020203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0652" y="6548870"/>
            <a:ext cx="6468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1: en.wikipedia.org/wiki/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Gaussian_network_model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2: L. W. Yang 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(2005)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Bioinformatics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:2978-2987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30" y="656676"/>
            <a:ext cx="4038972" cy="201948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66619" y="122331"/>
            <a:ext cx="5155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NMA: </a:t>
            </a:r>
            <a:r>
              <a:rPr lang="es-ES" sz="2400" b="1" dirty="0" err="1" smtClean="0"/>
              <a:t>Gaussian</a:t>
            </a:r>
            <a:r>
              <a:rPr lang="es-ES" sz="2400" b="1" dirty="0" smtClean="0"/>
              <a:t> Network </a:t>
            </a:r>
            <a:r>
              <a:rPr lang="es-ES" sz="2400" b="1" dirty="0" err="1" smtClean="0"/>
              <a:t>Model</a:t>
            </a:r>
            <a:r>
              <a:rPr lang="es-ES" sz="2400" b="1" dirty="0" smtClean="0"/>
              <a:t> (GNM)</a:t>
            </a:r>
            <a:endParaRPr lang="es-ES" sz="24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34251" y="875040"/>
            <a:ext cx="449647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Nodes </a:t>
            </a:r>
            <a:r>
              <a:rPr lang="en-US" sz="1600" dirty="0"/>
              <a:t>in elastic network of GNM. </a:t>
            </a:r>
            <a:r>
              <a:rPr lang="en-US" sz="1600" dirty="0" smtClean="0"/>
              <a:t>Every </a:t>
            </a:r>
            <a:r>
              <a:rPr lang="en-US" sz="1600" dirty="0"/>
              <a:t>node is connected to its </a:t>
            </a:r>
            <a:r>
              <a:rPr lang="en-US" sz="1600" dirty="0" smtClean="0"/>
              <a:t>neighbors </a:t>
            </a:r>
            <a:r>
              <a:rPr lang="en-US" sz="1600" dirty="0"/>
              <a:t>by </a:t>
            </a:r>
            <a:r>
              <a:rPr lang="en-US" sz="1600" dirty="0" smtClean="0"/>
              <a:t>uniform springs</a:t>
            </a:r>
          </a:p>
          <a:p>
            <a:endParaRPr lang="en-US" sz="1000" dirty="0" smtClean="0"/>
          </a:p>
          <a:p>
            <a:r>
              <a:rPr lang="en-US" sz="1600" b="1" dirty="0" smtClean="0"/>
              <a:t>R</a:t>
            </a:r>
            <a:r>
              <a:rPr lang="en-US" sz="1600" baseline="30000" dirty="0" smtClean="0"/>
              <a:t>0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,</a:t>
            </a:r>
            <a:r>
              <a:rPr lang="en-US" sz="1600" b="1" dirty="0" smtClean="0"/>
              <a:t>R</a:t>
            </a:r>
            <a:r>
              <a:rPr lang="en-US" sz="1600" baseline="30000" dirty="0" smtClean="0"/>
              <a:t>0</a:t>
            </a:r>
            <a:r>
              <a:rPr lang="en-US" sz="1600" baseline="-25000" dirty="0" smtClean="0"/>
              <a:t>j</a:t>
            </a:r>
            <a:r>
              <a:rPr lang="en-US" sz="1600" dirty="0" smtClean="0"/>
              <a:t>: equilibrium </a:t>
            </a:r>
            <a:r>
              <a:rPr lang="en-US" sz="1600" dirty="0"/>
              <a:t>positions of </a:t>
            </a:r>
            <a:r>
              <a:rPr lang="en-US" sz="1600" b="1" dirty="0" err="1" smtClean="0"/>
              <a:t>i</a:t>
            </a:r>
            <a:r>
              <a:rPr lang="en-US" sz="1600" dirty="0" err="1" smtClean="0"/>
              <a:t>th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b="1" dirty="0" err="1"/>
              <a:t>j</a:t>
            </a:r>
            <a:r>
              <a:rPr lang="en-US" sz="1600" dirty="0" err="1"/>
              <a:t>th</a:t>
            </a:r>
            <a:r>
              <a:rPr lang="en-US" sz="1600" dirty="0"/>
              <a:t> </a:t>
            </a:r>
            <a:r>
              <a:rPr lang="en-US" sz="1600" dirty="0" smtClean="0"/>
              <a:t>nodes</a:t>
            </a:r>
          </a:p>
          <a:p>
            <a:r>
              <a:rPr lang="en-US" sz="1600" b="1" dirty="0" smtClean="0"/>
              <a:t>R</a:t>
            </a:r>
            <a:r>
              <a:rPr lang="en-US" sz="1600" baseline="30000" dirty="0" smtClean="0"/>
              <a:t>0</a:t>
            </a:r>
            <a:r>
              <a:rPr lang="en-US" sz="1600" baseline="-25000" dirty="0" smtClean="0"/>
              <a:t>ij</a:t>
            </a:r>
            <a:r>
              <a:rPr lang="en-US" sz="1600" dirty="0" smtClean="0"/>
              <a:t>: equilibrium </a:t>
            </a:r>
            <a:r>
              <a:rPr lang="en-US" sz="1600" dirty="0"/>
              <a:t>distance between nodes </a:t>
            </a:r>
            <a:r>
              <a:rPr lang="en-US" sz="1600" b="1" dirty="0" err="1"/>
              <a:t>i</a:t>
            </a:r>
            <a:r>
              <a:rPr lang="en-US" sz="1600" dirty="0"/>
              <a:t> and </a:t>
            </a:r>
            <a:r>
              <a:rPr lang="en-US" sz="1600" b="1" dirty="0" smtClean="0"/>
              <a:t>j</a:t>
            </a:r>
            <a:endParaRPr lang="en-US" sz="1600" dirty="0" smtClean="0"/>
          </a:p>
          <a:p>
            <a:r>
              <a:rPr lang="en-US" sz="1600" b="1" dirty="0" err="1" smtClean="0"/>
              <a:t>ΔR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, </a:t>
            </a:r>
            <a:r>
              <a:rPr lang="en-US" sz="1600" b="1" dirty="0" err="1" smtClean="0"/>
              <a:t>ΔR</a:t>
            </a:r>
            <a:r>
              <a:rPr lang="en-US" sz="1600" baseline="-25000" dirty="0" err="1" smtClean="0"/>
              <a:t>j</a:t>
            </a:r>
            <a:r>
              <a:rPr lang="en-US" sz="1600" dirty="0"/>
              <a:t>:</a:t>
            </a:r>
            <a:r>
              <a:rPr lang="en-US" sz="1600" dirty="0" smtClean="0"/>
              <a:t> instantaneous </a:t>
            </a:r>
            <a:r>
              <a:rPr lang="en-US" sz="1600" dirty="0"/>
              <a:t>fluctuation </a:t>
            </a:r>
            <a:r>
              <a:rPr lang="en-US" sz="1600" dirty="0" smtClean="0"/>
              <a:t>vectors</a:t>
            </a:r>
          </a:p>
          <a:p>
            <a:r>
              <a:rPr lang="en-US" sz="1600" b="1" dirty="0" err="1" smtClean="0"/>
              <a:t>R</a:t>
            </a:r>
            <a:r>
              <a:rPr lang="en-US" sz="1600" baseline="-25000" dirty="0" err="1" smtClean="0"/>
              <a:t>ij</a:t>
            </a:r>
            <a:r>
              <a:rPr lang="en-US" sz="1600" dirty="0" smtClean="0"/>
              <a:t>: </a:t>
            </a:r>
            <a:r>
              <a:rPr lang="en-US" sz="1600" dirty="0"/>
              <a:t>i</a:t>
            </a:r>
            <a:r>
              <a:rPr lang="en-US" sz="1600" dirty="0" smtClean="0"/>
              <a:t>nstantaneous </a:t>
            </a:r>
            <a:r>
              <a:rPr lang="en-US" sz="1600" dirty="0"/>
              <a:t>distance </a:t>
            </a:r>
            <a:r>
              <a:rPr lang="en-US" sz="1600" dirty="0" smtClean="0"/>
              <a:t>vector</a:t>
            </a:r>
            <a:endParaRPr lang="es-ES" sz="1600" dirty="0"/>
          </a:p>
        </p:txBody>
      </p:sp>
      <p:cxnSp>
        <p:nvCxnSpPr>
          <p:cNvPr id="12" name="Conector recto 11"/>
          <p:cNvCxnSpPr/>
          <p:nvPr/>
        </p:nvCxnSpPr>
        <p:spPr>
          <a:xfrm flipV="1">
            <a:off x="522734" y="2795665"/>
            <a:ext cx="82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6707339" y="47977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444350" y="33304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23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5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50" y="1516626"/>
            <a:ext cx="6504606" cy="461719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90725" y="744329"/>
            <a:ext cx="351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</a:rPr>
              <a:t>gor.bb.iastate.edu/</a:t>
            </a:r>
            <a:r>
              <a:rPr lang="es-ES" b="1" dirty="0" err="1" smtClean="0">
                <a:solidFill>
                  <a:srgbClr val="0000FF"/>
                </a:solidFill>
              </a:rPr>
              <a:t>gnm</a:t>
            </a:r>
            <a:r>
              <a:rPr lang="es-ES" b="1" dirty="0" smtClean="0">
                <a:solidFill>
                  <a:srgbClr val="0000FF"/>
                </a:solidFill>
              </a:rPr>
              <a:t>/gnm.htm</a:t>
            </a:r>
            <a:endParaRPr lang="es-ES" b="1" dirty="0">
              <a:solidFill>
                <a:srgbClr val="0000F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31369" y="275169"/>
            <a:ext cx="4344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Gaussian</a:t>
            </a:r>
            <a:r>
              <a:rPr lang="es-ES" sz="2400" b="1" dirty="0" smtClean="0"/>
              <a:t> Network </a:t>
            </a:r>
            <a:r>
              <a:rPr lang="es-ES" sz="2400" b="1" dirty="0" err="1" smtClean="0"/>
              <a:t>Model</a:t>
            </a:r>
            <a:r>
              <a:rPr lang="es-ES" sz="2400" b="1" dirty="0" smtClean="0"/>
              <a:t> (GNM)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48023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6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95" y="216976"/>
            <a:ext cx="2588884" cy="23285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34" y="3156061"/>
            <a:ext cx="4601870" cy="2796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63" y="3044651"/>
            <a:ext cx="2834687" cy="27841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 rot="16200000">
            <a:off x="180388" y="4339651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Arial Narrow" panose="020B0606020202030204" pitchFamily="34" charset="0"/>
              </a:rPr>
              <a:t>B-factor (Å</a:t>
            </a:r>
            <a:r>
              <a:rPr lang="es-ES" sz="1400" baseline="30000" dirty="0" smtClean="0">
                <a:latin typeface="Arial Narrow" panose="020B0606020202030204" pitchFamily="34" charset="0"/>
              </a:rPr>
              <a:t>2</a:t>
            </a:r>
            <a:r>
              <a:rPr lang="es-ES" sz="1400" dirty="0" smtClean="0">
                <a:latin typeface="Arial Narrow" panose="020B0606020202030204" pitchFamily="34" charset="0"/>
              </a:rPr>
              <a:t>) </a:t>
            </a:r>
            <a:endParaRPr lang="es-ES" sz="1400" dirty="0">
              <a:latin typeface="Arial Narrow" panose="020B060602020203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893579" y="588561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Arial Narrow" panose="020B0606020202030204" pitchFamily="34" charset="0"/>
              </a:rPr>
              <a:t>Residue</a:t>
            </a:r>
            <a:endParaRPr lang="es-ES" sz="14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554678" y="2860292"/>
            <a:ext cx="3060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Retinol-binding protein (1AQB)</a:t>
            </a:r>
            <a:endParaRPr lang="es-ES" sz="1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1341146" y="1136448"/>
            <a:ext cx="307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Elastic mass-and-spring network to </a:t>
            </a:r>
          </a:p>
          <a:p>
            <a:r>
              <a:rPr lang="en-US" sz="1600" dirty="0" smtClean="0"/>
              <a:t>represent the macromolecule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21666" y="186787"/>
            <a:ext cx="5464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NMA: </a:t>
            </a:r>
            <a:r>
              <a:rPr lang="es-ES" sz="2400" b="1" dirty="0" err="1" smtClean="0"/>
              <a:t>Anisotropic</a:t>
            </a:r>
            <a:r>
              <a:rPr lang="es-ES" sz="2400" b="1" dirty="0" smtClean="0"/>
              <a:t> Network </a:t>
            </a:r>
            <a:r>
              <a:rPr lang="es-ES" sz="2400" b="1" dirty="0" err="1" smtClean="0"/>
              <a:t>Model</a:t>
            </a:r>
            <a:r>
              <a:rPr lang="es-ES" sz="2400" b="1" dirty="0" smtClean="0"/>
              <a:t> (ANM)</a:t>
            </a:r>
            <a:endParaRPr lang="es-ES" sz="24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50652" y="6548870"/>
            <a:ext cx="6389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1: en.wikipedia.org/wiki/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Anisotropic_network_model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2: A. R.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Atilgan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(2001)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Biophys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 J.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:505-515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V="1">
            <a:off x="523218" y="2742678"/>
            <a:ext cx="79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7571949" y="40223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447012" y="32875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3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7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7" y="3430276"/>
            <a:ext cx="6400801" cy="31739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57" y="205189"/>
            <a:ext cx="4150742" cy="292610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0718" y="771363"/>
            <a:ext cx="41244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</a:rPr>
              <a:t>gor.bb.iastate.edu/</a:t>
            </a:r>
            <a:r>
              <a:rPr lang="es-ES" b="1" dirty="0" err="1" smtClean="0">
                <a:solidFill>
                  <a:srgbClr val="0000FF"/>
                </a:solidFill>
              </a:rPr>
              <a:t>anm</a:t>
            </a:r>
            <a:r>
              <a:rPr lang="es-ES" b="1" dirty="0" smtClean="0">
                <a:solidFill>
                  <a:srgbClr val="0000FF"/>
                </a:solidFill>
              </a:rPr>
              <a:t>/anm.htm</a:t>
            </a:r>
          </a:p>
          <a:p>
            <a:endParaRPr lang="es-ES" b="1" dirty="0">
              <a:solidFill>
                <a:srgbClr val="0000FF"/>
              </a:solidFill>
            </a:endParaRPr>
          </a:p>
          <a:p>
            <a:endParaRPr lang="es-ES" b="1" dirty="0" smtClean="0">
              <a:solidFill>
                <a:srgbClr val="0000FF"/>
              </a:solidFill>
            </a:endParaRPr>
          </a:p>
          <a:p>
            <a:endParaRPr lang="es-ES" b="1" dirty="0">
              <a:solidFill>
                <a:srgbClr val="0000FF"/>
              </a:solidFill>
            </a:endParaRPr>
          </a:p>
          <a:p>
            <a:endParaRPr lang="es-ES" b="1" dirty="0" smtClean="0">
              <a:solidFill>
                <a:srgbClr val="0000FF"/>
              </a:solidFill>
            </a:endParaRPr>
          </a:p>
          <a:p>
            <a:endParaRPr lang="es-ES" b="1" dirty="0">
              <a:solidFill>
                <a:srgbClr val="0000FF"/>
              </a:solidFill>
            </a:endParaRPr>
          </a:p>
          <a:p>
            <a:endParaRPr lang="es-ES" b="1" dirty="0" smtClean="0">
              <a:solidFill>
                <a:srgbClr val="0000FF"/>
              </a:solidFill>
            </a:endParaRPr>
          </a:p>
          <a:p>
            <a:r>
              <a:rPr lang="es-ES" b="1" dirty="0" smtClean="0">
                <a:solidFill>
                  <a:srgbClr val="0000FF"/>
                </a:solidFill>
              </a:rPr>
              <a:t>anm.csb.pitt.edu/</a:t>
            </a:r>
            <a:r>
              <a:rPr lang="es-ES" b="1" dirty="0" err="1" smtClean="0">
                <a:solidFill>
                  <a:srgbClr val="0000FF"/>
                </a:solidFill>
              </a:rPr>
              <a:t>cgi-bin</a:t>
            </a:r>
            <a:r>
              <a:rPr lang="es-ES" b="1" dirty="0" smtClean="0">
                <a:solidFill>
                  <a:srgbClr val="0000FF"/>
                </a:solidFill>
              </a:rPr>
              <a:t>/anm2/anm2.cgi</a:t>
            </a:r>
            <a:endParaRPr lang="es-ES" b="1" dirty="0">
              <a:solidFill>
                <a:srgbClr val="0000FF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99785" y="205189"/>
            <a:ext cx="464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Anisotropic</a:t>
            </a:r>
            <a:r>
              <a:rPr lang="es-ES" sz="2400" b="1" dirty="0" smtClean="0"/>
              <a:t> Network </a:t>
            </a:r>
            <a:r>
              <a:rPr lang="es-ES" sz="2400" b="1" dirty="0" err="1" smtClean="0"/>
              <a:t>Model</a:t>
            </a:r>
            <a:r>
              <a:rPr lang="es-ES" sz="2400" b="1" dirty="0" smtClean="0"/>
              <a:t> (ANM)</a:t>
            </a:r>
            <a:endParaRPr lang="es-ES" sz="2400" b="1" dirty="0"/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3729449" y="965840"/>
            <a:ext cx="61200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901338" y="3047746"/>
            <a:ext cx="0" cy="36439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9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8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4" y="1818173"/>
            <a:ext cx="4985991" cy="405111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93634" y="1189370"/>
            <a:ext cx="497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</a:rPr>
              <a:t>www.sciences.univ-nantes.fr/elnemo/index.html</a:t>
            </a:r>
            <a:endParaRPr lang="es-ES" b="1" dirty="0">
              <a:solidFill>
                <a:srgbClr val="0000F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92116" y="139875"/>
            <a:ext cx="4337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Elastic</a:t>
            </a:r>
            <a:r>
              <a:rPr lang="es-ES" sz="2400" b="1" dirty="0" smtClean="0"/>
              <a:t> Network </a:t>
            </a:r>
            <a:r>
              <a:rPr lang="es-ES" sz="2400" b="1" dirty="0" err="1" smtClean="0"/>
              <a:t>Model</a:t>
            </a:r>
            <a:r>
              <a:rPr lang="es-ES" sz="2400" b="1" dirty="0" smtClean="0"/>
              <a:t> (</a:t>
            </a:r>
            <a:r>
              <a:rPr lang="es-ES" sz="2400" b="1" dirty="0" err="1" smtClean="0"/>
              <a:t>elNémo</a:t>
            </a:r>
            <a:r>
              <a:rPr lang="es-ES" sz="2400" b="1" dirty="0" smtClean="0"/>
              <a:t>)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78" y="788718"/>
            <a:ext cx="2843445" cy="376368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50652" y="6548870"/>
            <a:ext cx="35044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1: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F.Tama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Y. H.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Sanejouand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(2001),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Engin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:1-6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387751" y="84636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4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9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0" y="1947998"/>
            <a:ext cx="2832717" cy="33992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35" y="1903001"/>
            <a:ext cx="2854934" cy="34259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31" y="1902279"/>
            <a:ext cx="2818038" cy="338164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2270" y="1188700"/>
            <a:ext cx="7744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Three animated views of normal mode 7 in the abscisic acid receptor (chain B) from </a:t>
            </a:r>
            <a:r>
              <a:rPr lang="en-US" sz="1600" i="1" dirty="0" smtClean="0"/>
              <a:t>Arabidopsis</a:t>
            </a:r>
            <a:r>
              <a:rPr lang="en-US" sz="1600" dirty="0" smtClean="0"/>
              <a:t> (3K3K) calculated with </a:t>
            </a:r>
            <a:r>
              <a:rPr lang="en-US" sz="1600" b="1" dirty="0" err="1" smtClean="0"/>
              <a:t>ElNémo</a:t>
            </a:r>
            <a:r>
              <a:rPr lang="en-US" sz="1600" dirty="0" smtClean="0"/>
              <a:t> server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02271" y="345858"/>
            <a:ext cx="4337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Elastic</a:t>
            </a:r>
            <a:r>
              <a:rPr lang="es-ES" sz="2400" b="1" dirty="0" smtClean="0"/>
              <a:t> Network </a:t>
            </a:r>
            <a:r>
              <a:rPr lang="es-ES" sz="2400" b="1" dirty="0" err="1" smtClean="0"/>
              <a:t>Model</a:t>
            </a:r>
            <a:r>
              <a:rPr lang="es-ES" sz="2400" b="1" dirty="0" smtClean="0"/>
              <a:t> (</a:t>
            </a:r>
            <a:r>
              <a:rPr lang="es-ES" sz="2400" b="1" dirty="0" err="1" smtClean="0"/>
              <a:t>elNémo</a:t>
            </a:r>
            <a:r>
              <a:rPr lang="es-ES" sz="2400" b="1" dirty="0" smtClean="0"/>
              <a:t>)</a:t>
            </a:r>
            <a:endParaRPr lang="es-ES" sz="2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150652" y="654887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</TotalTime>
  <Words>1329</Words>
  <Application>Microsoft Office PowerPoint</Application>
  <PresentationFormat>Presentación en pantalla (4:3)</PresentationFormat>
  <Paragraphs>256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Arial</vt:lpstr>
      <vt:lpstr>Arial Black</vt:lpstr>
      <vt:lpstr>Arial Narrow</vt:lpstr>
      <vt:lpstr>Calibri</vt:lpstr>
      <vt:lpstr>Calibri Light</vt:lpstr>
      <vt:lpstr>Cambria Math</vt:lpstr>
      <vt:lpstr>Courier New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</cp:lastModifiedBy>
  <cp:revision>66</cp:revision>
  <dcterms:created xsi:type="dcterms:W3CDTF">2015-11-27T19:37:04Z</dcterms:created>
  <dcterms:modified xsi:type="dcterms:W3CDTF">2016-01-03T09:04:31Z</dcterms:modified>
</cp:coreProperties>
</file>